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30"/>
  </p:notesMasterIdLst>
  <p:handoutMasterIdLst>
    <p:handoutMasterId r:id="rId131"/>
  </p:handoutMasterIdLst>
  <p:sldIdLst>
    <p:sldId id="256" r:id="rId2"/>
    <p:sldId id="257" r:id="rId3"/>
    <p:sldId id="495" r:id="rId4"/>
    <p:sldId id="530" r:id="rId5"/>
    <p:sldId id="531" r:id="rId6"/>
    <p:sldId id="532" r:id="rId7"/>
    <p:sldId id="533" r:id="rId8"/>
    <p:sldId id="562" r:id="rId9"/>
    <p:sldId id="496" r:id="rId10"/>
    <p:sldId id="497" r:id="rId11"/>
    <p:sldId id="502" r:id="rId12"/>
    <p:sldId id="487" r:id="rId13"/>
    <p:sldId id="258" r:id="rId14"/>
    <p:sldId id="351" r:id="rId15"/>
    <p:sldId id="489" r:id="rId16"/>
    <p:sldId id="490" r:id="rId17"/>
    <p:sldId id="491" r:id="rId18"/>
    <p:sldId id="488" r:id="rId19"/>
    <p:sldId id="259" r:id="rId20"/>
    <p:sldId id="478" r:id="rId21"/>
    <p:sldId id="479" r:id="rId22"/>
    <p:sldId id="333" r:id="rId23"/>
    <p:sldId id="534" r:id="rId24"/>
    <p:sldId id="260" r:id="rId25"/>
    <p:sldId id="412" r:id="rId26"/>
    <p:sldId id="476" r:id="rId27"/>
    <p:sldId id="477" r:id="rId28"/>
    <p:sldId id="501" r:id="rId29"/>
    <p:sldId id="498" r:id="rId30"/>
    <p:sldId id="415" r:id="rId31"/>
    <p:sldId id="358" r:id="rId32"/>
    <p:sldId id="357" r:id="rId33"/>
    <p:sldId id="359" r:id="rId34"/>
    <p:sldId id="360" r:id="rId35"/>
    <p:sldId id="499" r:id="rId36"/>
    <p:sldId id="561" r:id="rId37"/>
    <p:sldId id="362" r:id="rId38"/>
    <p:sldId id="363" r:id="rId39"/>
    <p:sldId id="500" r:id="rId40"/>
    <p:sldId id="536" r:id="rId41"/>
    <p:sldId id="361" r:id="rId42"/>
    <p:sldId id="423" r:id="rId43"/>
    <p:sldId id="541" r:id="rId44"/>
    <p:sldId id="473" r:id="rId45"/>
    <p:sldId id="263" r:id="rId46"/>
    <p:sldId id="307" r:id="rId47"/>
    <p:sldId id="353" r:id="rId48"/>
    <p:sldId id="539" r:id="rId49"/>
    <p:sldId id="538" r:id="rId50"/>
    <p:sldId id="540" r:id="rId51"/>
    <p:sldId id="264" r:id="rId52"/>
    <p:sldId id="294" r:id="rId53"/>
    <p:sldId id="296" r:id="rId54"/>
    <p:sldId id="298" r:id="rId55"/>
    <p:sldId id="329" r:id="rId56"/>
    <p:sldId id="421" r:id="rId57"/>
    <p:sldId id="265" r:id="rId58"/>
    <p:sldId id="326" r:id="rId59"/>
    <p:sldId id="327" r:id="rId60"/>
    <p:sldId id="558" r:id="rId61"/>
    <p:sldId id="559" r:id="rId62"/>
    <p:sldId id="422" r:id="rId63"/>
    <p:sldId id="310" r:id="rId64"/>
    <p:sldId id="543" r:id="rId65"/>
    <p:sldId id="557" r:id="rId66"/>
    <p:sldId id="503" r:id="rId67"/>
    <p:sldId id="556" r:id="rId68"/>
    <p:sldId id="308" r:id="rId69"/>
    <p:sldId id="325" r:id="rId70"/>
    <p:sldId id="417" r:id="rId71"/>
    <p:sldId id="542" r:id="rId72"/>
    <p:sldId id="504" r:id="rId73"/>
    <p:sldId id="544" r:id="rId74"/>
    <p:sldId id="545" r:id="rId75"/>
    <p:sldId id="560" r:id="rId76"/>
    <p:sldId id="367" r:id="rId77"/>
    <p:sldId id="368" r:id="rId78"/>
    <p:sldId id="546" r:id="rId79"/>
    <p:sldId id="370" r:id="rId80"/>
    <p:sldId id="505" r:id="rId81"/>
    <p:sldId id="299" r:id="rId82"/>
    <p:sldId id="343" r:id="rId83"/>
    <p:sldId id="506" r:id="rId84"/>
    <p:sldId id="547" r:id="rId85"/>
    <p:sldId id="508" r:id="rId86"/>
    <p:sldId id="507" r:id="rId87"/>
    <p:sldId id="340" r:id="rId88"/>
    <p:sldId id="510" r:id="rId89"/>
    <p:sldId id="509" r:id="rId90"/>
    <p:sldId id="339" r:id="rId91"/>
    <p:sldId id="471" r:id="rId92"/>
    <p:sldId id="564" r:id="rId93"/>
    <p:sldId id="563" r:id="rId94"/>
    <p:sldId id="565" r:id="rId95"/>
    <p:sldId id="511" r:id="rId96"/>
    <p:sldId id="514" r:id="rId97"/>
    <p:sldId id="513" r:id="rId98"/>
    <p:sldId id="549" r:id="rId99"/>
    <p:sldId id="550" r:id="rId100"/>
    <p:sldId id="551" r:id="rId101"/>
    <p:sldId id="553" r:id="rId102"/>
    <p:sldId id="512" r:id="rId103"/>
    <p:sldId id="552" r:id="rId104"/>
    <p:sldId id="515" r:id="rId105"/>
    <p:sldId id="526" r:id="rId106"/>
    <p:sldId id="527" r:id="rId107"/>
    <p:sldId id="528" r:id="rId108"/>
    <p:sldId id="529" r:id="rId109"/>
    <p:sldId id="470" r:id="rId110"/>
    <p:sldId id="377" r:id="rId111"/>
    <p:sldId id="566" r:id="rId112"/>
    <p:sldId id="385" r:id="rId113"/>
    <p:sldId id="494" r:id="rId114"/>
    <p:sldId id="386" r:id="rId115"/>
    <p:sldId id="516" r:id="rId116"/>
    <p:sldId id="517" r:id="rId117"/>
    <p:sldId id="518" r:id="rId118"/>
    <p:sldId id="519" r:id="rId119"/>
    <p:sldId id="520" r:id="rId120"/>
    <p:sldId id="524" r:id="rId121"/>
    <p:sldId id="420" r:id="rId122"/>
    <p:sldId id="521" r:id="rId123"/>
    <p:sldId id="525" r:id="rId124"/>
    <p:sldId id="555" r:id="rId125"/>
    <p:sldId id="522" r:id="rId126"/>
    <p:sldId id="554" r:id="rId127"/>
    <p:sldId id="523" r:id="rId128"/>
    <p:sldId id="486" r:id="rId129"/>
  </p:sldIdLst>
  <p:sldSz cx="9144000" cy="6858000" type="screen4x3"/>
  <p:notesSz cx="6858000" cy="90281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0000"/>
    <a:srgbClr val="894400"/>
    <a:srgbClr val="990000"/>
    <a:srgbClr val="333300"/>
    <a:srgbClr val="CC3300"/>
    <a:srgbClr val="996600"/>
    <a:srgbClr val="FF9900"/>
    <a:srgbClr val="FFFF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6" autoAdjust="0"/>
    <p:restoredTop sz="87000" autoAdjust="0"/>
  </p:normalViewPr>
  <p:slideViewPr>
    <p:cSldViewPr>
      <p:cViewPr varScale="1">
        <p:scale>
          <a:sx n="66" d="100"/>
          <a:sy n="66" d="100"/>
        </p:scale>
        <p:origin x="-960" y="-96"/>
      </p:cViewPr>
      <p:guideLst>
        <p:guide orient="horz" pos="2160"/>
        <p:guide pos="2880"/>
      </p:guideLst>
    </p:cSldViewPr>
  </p:slideViewPr>
  <p:outlineViewPr>
    <p:cViewPr>
      <p:scale>
        <a:sx n="33" d="100"/>
        <a:sy n="33" d="100"/>
      </p:scale>
      <p:origin x="0" y="2399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2742" y="-108"/>
      </p:cViewPr>
      <p:guideLst>
        <p:guide orient="horz" pos="2843"/>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109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idx="2"/>
          </p:nvPr>
        </p:nvSpPr>
        <p:spPr bwMode="auto">
          <a:xfrm>
            <a:off x="1173163" y="677863"/>
            <a:ext cx="4511675" cy="3384550"/>
          </a:xfrm>
          <a:prstGeom prst="rect">
            <a:avLst/>
          </a:prstGeom>
          <a:noFill/>
          <a:ln w="9525">
            <a:solidFill>
              <a:srgbClr val="000000"/>
            </a:solidFill>
            <a:miter lim="800000"/>
            <a:headEnd/>
            <a:tailEnd/>
          </a:ln>
        </p:spPr>
      </p:sp>
      <p:sp>
        <p:nvSpPr>
          <p:cNvPr id="2051" name="Rectangle 3"/>
          <p:cNvSpPr>
            <a:spLocks noGrp="1" noChangeArrowheads="1"/>
          </p:cNvSpPr>
          <p:nvPr>
            <p:ph type="sldNum" sz="quarter" idx="5"/>
          </p:nvPr>
        </p:nvSpPr>
        <p:spPr bwMode="auto">
          <a:xfrm>
            <a:off x="3884613" y="8575675"/>
            <a:ext cx="2971800" cy="450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ahoma" charset="0"/>
              </a:defRPr>
            </a:lvl1pPr>
          </a:lstStyle>
          <a:p>
            <a:pPr>
              <a:defRPr/>
            </a:pPr>
            <a:fld id="{52B1F6FB-F1BD-4574-B04E-DD011B8B9B54}" type="slidenum">
              <a:rPr lang="en-US"/>
              <a:pPr>
                <a:defRPr/>
              </a:pPr>
              <a:t>‹#›</a:t>
            </a:fld>
            <a:endParaRPr lang="en-US" dirty="0"/>
          </a:p>
        </p:txBody>
      </p:sp>
    </p:spTree>
    <p:extLst>
      <p:ext uri="{BB962C8B-B14F-4D97-AF65-F5344CB8AC3E}">
        <p14:creationId xmlns:p14="http://schemas.microsoft.com/office/powerpoint/2010/main" val="40427045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charset="0"/>
        <a:ea typeface="+mn-ea"/>
        <a:cs typeface="+mn-cs"/>
      </a:defRPr>
    </a:lvl1pPr>
    <a:lvl2pPr marL="457200" algn="l" rtl="0" eaLnBrk="0" fontAlgn="base" hangingPunct="0">
      <a:spcBef>
        <a:spcPct val="30000"/>
      </a:spcBef>
      <a:spcAft>
        <a:spcPct val="0"/>
      </a:spcAft>
      <a:defRPr sz="1200" kern="1200">
        <a:solidFill>
          <a:schemeClr val="tx1"/>
        </a:solidFill>
        <a:latin typeface="Tahoma" charset="0"/>
        <a:ea typeface="+mn-ea"/>
        <a:cs typeface="+mn-cs"/>
      </a:defRPr>
    </a:lvl2pPr>
    <a:lvl3pPr marL="914400" algn="l" rtl="0" eaLnBrk="0" fontAlgn="base" hangingPunct="0">
      <a:spcBef>
        <a:spcPct val="30000"/>
      </a:spcBef>
      <a:spcAft>
        <a:spcPct val="0"/>
      </a:spcAft>
      <a:defRPr sz="1200" kern="1200">
        <a:solidFill>
          <a:schemeClr val="tx1"/>
        </a:solidFill>
        <a:latin typeface="Tahoma" charset="0"/>
        <a:ea typeface="+mn-ea"/>
        <a:cs typeface="+mn-cs"/>
      </a:defRPr>
    </a:lvl3pPr>
    <a:lvl4pPr marL="1371600" algn="l" rtl="0" eaLnBrk="0" fontAlgn="base" hangingPunct="0">
      <a:spcBef>
        <a:spcPct val="30000"/>
      </a:spcBef>
      <a:spcAft>
        <a:spcPct val="0"/>
      </a:spcAft>
      <a:defRPr sz="1200" kern="1200">
        <a:solidFill>
          <a:schemeClr val="tx1"/>
        </a:solidFill>
        <a:latin typeface="Tahoma" charset="0"/>
        <a:ea typeface="+mn-ea"/>
        <a:cs typeface="+mn-cs"/>
      </a:defRPr>
    </a:lvl4pPr>
    <a:lvl5pPr marL="1828800" algn="l" rtl="0" eaLnBrk="0" fontAlgn="base" hangingPunct="0">
      <a:spcBef>
        <a:spcPct val="30000"/>
      </a:spcBef>
      <a:spcAft>
        <a:spcPct val="0"/>
      </a:spcAft>
      <a:defRPr sz="1200" kern="1200">
        <a:solidFill>
          <a:schemeClr val="tx1"/>
        </a:solidFill>
        <a:latin typeface="Tahoma"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Welcome</a:t>
            </a:r>
          </a:p>
          <a:p>
            <a:r>
              <a:rPr lang="en-US" dirty="0" smtClean="0"/>
              <a:t>Introductions</a:t>
            </a:r>
          </a:p>
          <a:p>
            <a:r>
              <a:rPr lang="en-US" dirty="0" smtClean="0"/>
              <a:t>Procedure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sldNum" sz="quarter" idx="5"/>
          </p:nvPr>
        </p:nvSpPr>
        <p:spPr>
          <a:noFill/>
        </p:spPr>
        <p:txBody>
          <a:bodyPr/>
          <a:lstStyle/>
          <a:p>
            <a:fld id="{17058BA6-2492-4653-B903-D11B1FE20B52}" type="slidenum">
              <a:rPr lang="en-US" smtClean="0"/>
              <a:pPr/>
              <a:t>15</a:t>
            </a:fld>
            <a:endParaRPr lang="en-US" dirty="0" smtClean="0"/>
          </a:p>
        </p:txBody>
      </p:sp>
      <p:sp>
        <p:nvSpPr>
          <p:cNvPr id="115715" name="Rectangle 2"/>
          <p:cNvSpPr>
            <a:spLocks noGrp="1" noRot="1" noChangeAspect="1" noChangeArrowheads="1" noTextEdit="1"/>
          </p:cNvSpPr>
          <p:nvPr>
            <p:ph type="sldImg"/>
          </p:nvPr>
        </p:nvSpPr>
        <p:spPr>
          <a:xfrm>
            <a:off x="796925" y="223838"/>
            <a:ext cx="5270500" cy="3952875"/>
          </a:xfrm>
          <a:ln>
            <a:noFill/>
          </a:ln>
        </p:spPr>
      </p:sp>
      <p:sp>
        <p:nvSpPr>
          <p:cNvPr id="115716" name="Rectangle 3"/>
          <p:cNvSpPr>
            <a:spLocks noGrp="1" noChangeArrowheads="1"/>
          </p:cNvSpPr>
          <p:nvPr>
            <p:ph type="body" idx="1"/>
          </p:nvPr>
        </p:nvSpPr>
        <p:spPr bwMode="auto">
          <a:xfrm>
            <a:off x="914400" y="4286250"/>
            <a:ext cx="5114925" cy="914400"/>
          </a:xfrm>
          <a:prstGeom prst="rect">
            <a:avLst/>
          </a:prstGeom>
          <a:solidFill>
            <a:srgbClr val="FFFFFF"/>
          </a:solidFill>
          <a:ln>
            <a:solidFill>
              <a:srgbClr val="000000"/>
            </a:solidFill>
            <a:miter lim="800000"/>
            <a:headEnd/>
            <a:tailEnd/>
          </a:ln>
        </p:spPr>
        <p:txBody>
          <a:bodyPr lIns="89511" tIns="44755" rIns="89511" bIns="44755"/>
          <a:lstStyle/>
          <a:p>
            <a:r>
              <a:rPr lang="en-US" sz="1600" dirty="0" smtClean="0"/>
              <a:t>A gentleman named Nicolas Rose owned a famous hotel called "Chateau de Groenendael", 10 km south of Brussels.</a:t>
            </a:r>
          </a:p>
          <a:p>
            <a:endParaRPr lang="en-US" sz="1600" dirty="0" smtClean="0"/>
          </a:p>
          <a:p>
            <a:r>
              <a:rPr lang="en-US" sz="1600" dirty="0" smtClean="0"/>
              <a:t>He began a breeding program that established a distinct line of long haired black sheepdogs. </a:t>
            </a:r>
          </a:p>
          <a:p>
            <a:endParaRPr lang="en-US" sz="1600" dirty="0" smtClean="0"/>
          </a:p>
        </p:txBody>
      </p:sp>
      <p:sp>
        <p:nvSpPr>
          <p:cNvPr id="115717" name="Text Box 4"/>
          <p:cNvSpPr txBox="1">
            <a:spLocks noChangeArrowheads="1"/>
          </p:cNvSpPr>
          <p:nvPr/>
        </p:nvSpPr>
        <p:spPr bwMode="auto">
          <a:xfrm>
            <a:off x="914400" y="6205538"/>
            <a:ext cx="4876800" cy="1985962"/>
          </a:xfrm>
          <a:prstGeom prst="rect">
            <a:avLst/>
          </a:prstGeom>
          <a:noFill/>
          <a:ln w="12700" cap="sq">
            <a:solidFill>
              <a:schemeClr val="tx1"/>
            </a:solidFill>
            <a:miter lim="800000"/>
            <a:headEnd type="none" w="sm" len="sm"/>
            <a:tailEnd type="none" w="sm" len="sm"/>
          </a:ln>
        </p:spPr>
        <p:txBody>
          <a:bodyPr lIns="90450" tIns="45225" rIns="90450" bIns="45225">
            <a:spAutoFit/>
          </a:bodyPr>
          <a:lstStyle/>
          <a:p>
            <a:pPr defTabSz="904875" eaLnBrk="0" hangingPunct="0">
              <a:spcBef>
                <a:spcPct val="50000"/>
              </a:spcBef>
            </a:pPr>
            <a:r>
              <a:rPr lang="en-US" sz="1200" dirty="0">
                <a:latin typeface="Times New Roman" pitchFamily="18" charset="0"/>
              </a:rPr>
              <a:t>Background:</a:t>
            </a:r>
          </a:p>
          <a:p>
            <a:pPr defTabSz="904875" eaLnBrk="0" hangingPunct="0"/>
            <a:r>
              <a:rPr kumimoji="1" lang="en-US" sz="1200" dirty="0">
                <a:latin typeface="Times New Roman" pitchFamily="18" charset="0"/>
              </a:rPr>
              <a:t>In 1890, he owned several long haired Belgian herders and his female "Petite" won first prize among the long hair black shepherds at the big exhibition in Cureghem.</a:t>
            </a:r>
          </a:p>
          <a:p>
            <a:pPr defTabSz="904875" eaLnBrk="0" hangingPunct="0"/>
            <a:endParaRPr kumimoji="1" lang="en-US" sz="1200" dirty="0">
              <a:latin typeface="Times New Roman" pitchFamily="18" charset="0"/>
            </a:endParaRPr>
          </a:p>
          <a:p>
            <a:pPr defTabSz="904875" eaLnBrk="0" hangingPunct="0"/>
            <a:r>
              <a:rPr kumimoji="1" lang="en-US" sz="1200" dirty="0">
                <a:latin typeface="Times New Roman" pitchFamily="18" charset="0"/>
              </a:rPr>
              <a:t>Then he purchased a beautiful male named "Picard d'uccle", and began a breeding program that firmly established a distinct line of long haired black sheepdogs. Dogs that resembled his beautiful male Duc soon came to be called the "Groenendael" Belgians.</a:t>
            </a:r>
          </a:p>
          <a:p>
            <a:pPr defTabSz="904875" eaLnBrk="0" hangingPunct="0">
              <a:spcBef>
                <a:spcPct val="50000"/>
              </a:spcBef>
            </a:pPr>
            <a:endParaRPr lang="en-US" sz="1200" dirty="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sldNum" sz="quarter" idx="5"/>
          </p:nvPr>
        </p:nvSpPr>
        <p:spPr>
          <a:noFill/>
        </p:spPr>
        <p:txBody>
          <a:bodyPr/>
          <a:lstStyle/>
          <a:p>
            <a:fld id="{E3A55DA2-A551-4351-8264-E13F1783877A}" type="slidenum">
              <a:rPr lang="en-US" smtClean="0"/>
              <a:pPr/>
              <a:t>16</a:t>
            </a:fld>
            <a:endParaRPr lang="en-US" dirty="0" smtClean="0"/>
          </a:p>
        </p:txBody>
      </p:sp>
      <p:sp>
        <p:nvSpPr>
          <p:cNvPr id="116739" name="Rectangle 2"/>
          <p:cNvSpPr>
            <a:spLocks noGrp="1" noChangeArrowheads="1"/>
          </p:cNvSpPr>
          <p:nvPr>
            <p:ph type="body" idx="1"/>
          </p:nvPr>
        </p:nvSpPr>
        <p:spPr bwMode="auto">
          <a:xfrm>
            <a:off x="522288" y="4102100"/>
            <a:ext cx="5726112" cy="2178050"/>
          </a:xfrm>
          <a:prstGeom prst="rect">
            <a:avLst/>
          </a:prstGeom>
          <a:solidFill>
            <a:srgbClr val="FFFFFF"/>
          </a:solidFill>
          <a:ln>
            <a:solidFill>
              <a:srgbClr val="000000"/>
            </a:solidFill>
            <a:miter lim="800000"/>
            <a:headEnd/>
            <a:tailEnd/>
          </a:ln>
        </p:spPr>
        <p:txBody>
          <a:bodyPr lIns="89511" tIns="44755" rIns="89511" bIns="44755"/>
          <a:lstStyle/>
          <a:p>
            <a:r>
              <a:rPr lang="en-US" sz="1600" dirty="0" smtClean="0"/>
              <a:t>The Tervuren got its name from the town of Tervuren, where a brewer established an early line of the fawn colored Belgian herders. </a:t>
            </a:r>
          </a:p>
          <a:p>
            <a:endParaRPr lang="en-US" sz="1600" dirty="0" smtClean="0"/>
          </a:p>
          <a:p>
            <a:r>
              <a:rPr lang="en-US" sz="1600" dirty="0" smtClean="0"/>
              <a:t>Both World Wars almost wiped out the Belgians, particularly the Tervuren. With a handful of loyal supporters, the Tervuren was born anew after the wars from the lines of the other Belgians.</a:t>
            </a:r>
          </a:p>
        </p:txBody>
      </p:sp>
      <p:pic>
        <p:nvPicPr>
          <p:cNvPr id="116740" name="Picture 3"/>
          <p:cNvPicPr>
            <a:picLocks noChangeAspect="1" noChangeArrowheads="1"/>
          </p:cNvPicPr>
          <p:nvPr/>
        </p:nvPicPr>
        <p:blipFill>
          <a:blip r:embed="rId3"/>
          <a:srcRect/>
          <a:stretch>
            <a:fillRect/>
          </a:stretch>
        </p:blipFill>
        <p:spPr bwMode="auto">
          <a:xfrm>
            <a:off x="969963" y="969963"/>
            <a:ext cx="2443162" cy="2898775"/>
          </a:xfrm>
          <a:prstGeom prst="rect">
            <a:avLst/>
          </a:prstGeom>
          <a:noFill/>
          <a:ln w="12700" cap="sq">
            <a:noFill/>
            <a:miter lim="800000"/>
            <a:headEnd type="none" w="sm" len="sm"/>
            <a:tailEnd type="none" w="sm" len="sm"/>
          </a:ln>
        </p:spPr>
      </p:pic>
      <p:sp>
        <p:nvSpPr>
          <p:cNvPr id="116741" name="Text Box 4"/>
          <p:cNvSpPr txBox="1">
            <a:spLocks noChangeArrowheads="1"/>
          </p:cNvSpPr>
          <p:nvPr/>
        </p:nvSpPr>
        <p:spPr bwMode="auto">
          <a:xfrm>
            <a:off x="3581400" y="2317750"/>
            <a:ext cx="2686050" cy="1044575"/>
          </a:xfrm>
          <a:prstGeom prst="rect">
            <a:avLst/>
          </a:prstGeom>
          <a:noFill/>
          <a:ln w="12700" cap="sq">
            <a:noFill/>
            <a:miter lim="800000"/>
            <a:headEnd type="none" w="sm" len="sm"/>
            <a:tailEnd type="none" w="sm" len="sm"/>
          </a:ln>
        </p:spPr>
        <p:txBody>
          <a:bodyPr lIns="89501" tIns="44750" rIns="89501" bIns="44750">
            <a:spAutoFit/>
          </a:bodyPr>
          <a:lstStyle/>
          <a:p>
            <a:pPr defTabSz="895350" eaLnBrk="0" hangingPunct="0"/>
            <a:r>
              <a:rPr kumimoji="1" lang="en-US" sz="3100" dirty="0">
                <a:latin typeface="Times New Roman" pitchFamily="18" charset="0"/>
              </a:rPr>
              <a:t>The Tervuren</a:t>
            </a:r>
          </a:p>
          <a:p>
            <a:pPr defTabSz="895350" eaLnBrk="0" hangingPunct="0"/>
            <a:r>
              <a:rPr kumimoji="1" lang="en-US" sz="3100" dirty="0">
                <a:latin typeface="Times New Roman" pitchFamily="18" charset="0"/>
              </a:rPr>
              <a:t>"Ter-Veur-en"</a:t>
            </a:r>
          </a:p>
        </p:txBody>
      </p:sp>
      <p:sp>
        <p:nvSpPr>
          <p:cNvPr id="116742" name="Text Box 5"/>
          <p:cNvSpPr txBox="1">
            <a:spLocks noChangeArrowheads="1"/>
          </p:cNvSpPr>
          <p:nvPr/>
        </p:nvSpPr>
        <p:spPr bwMode="auto">
          <a:xfrm>
            <a:off x="533400" y="6505575"/>
            <a:ext cx="5791200" cy="1937993"/>
          </a:xfrm>
          <a:prstGeom prst="rect">
            <a:avLst/>
          </a:prstGeom>
          <a:noFill/>
          <a:ln w="12700" cap="sq">
            <a:solidFill>
              <a:schemeClr val="tx1"/>
            </a:solidFill>
            <a:miter lim="800000"/>
            <a:headEnd type="none" w="sm" len="sm"/>
            <a:tailEnd type="none" w="sm" len="sm"/>
          </a:ln>
        </p:spPr>
        <p:txBody>
          <a:bodyPr lIns="90450" tIns="45225" rIns="90450" bIns="45225">
            <a:spAutoFit/>
          </a:bodyPr>
          <a:lstStyle/>
          <a:p>
            <a:pPr defTabSz="904875" eaLnBrk="0" hangingPunct="0"/>
            <a:r>
              <a:rPr kumimoji="1" lang="en-US" sz="1200" dirty="0">
                <a:latin typeface="Times New Roman" pitchFamily="18" charset="0"/>
              </a:rPr>
              <a:t>Background:</a:t>
            </a:r>
          </a:p>
          <a:p>
            <a:pPr defTabSz="904875" eaLnBrk="0" hangingPunct="0"/>
            <a:r>
              <a:rPr kumimoji="1" lang="en-US" sz="1200" dirty="0">
                <a:latin typeface="Times New Roman" pitchFamily="18" charset="0"/>
              </a:rPr>
              <a:t>The Belgian sheepdogs were so prized for their keen desire to work, as messenger dogs, guardians and police dogs, not to mention herders, it is said that during the Wars many were taken by invaders and used on their own stock back at home. Many were also sold, some were stolen and some were undoubtedly shot during these difficult times. Since Tervuren coloration was commonly produced from Groenendael and as the longcoated offspring of Malinois, the Tervuren owes its rebirth to those varieties. </a:t>
            </a:r>
          </a:p>
          <a:p>
            <a:pPr defTabSz="904875" eaLnBrk="0" hangingPunct="0"/>
            <a:endParaRPr kumimoji="1" lang="en-US" sz="1200" dirty="0">
              <a:latin typeface="Times New Roman" pitchFamily="18" charset="0"/>
            </a:endParaRPr>
          </a:p>
          <a:p>
            <a:pPr defTabSz="904875" eaLnBrk="0" hangingPunct="0"/>
            <a:r>
              <a:rPr kumimoji="1" lang="en-US" sz="1200" dirty="0">
                <a:latin typeface="Times New Roman" pitchFamily="18" charset="0"/>
              </a:rPr>
              <a:t>Tervuren today continue their evolution outside the US where they are produced from the lines of  Groenendael and Malinois as well as Tervuren.</a:t>
            </a:r>
            <a:endParaRPr lang="en-US" sz="1200" u="sng" dirty="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sldNum" sz="quarter" idx="5"/>
          </p:nvPr>
        </p:nvSpPr>
        <p:spPr>
          <a:noFill/>
        </p:spPr>
        <p:txBody>
          <a:bodyPr/>
          <a:lstStyle/>
          <a:p>
            <a:fld id="{74B6AC46-23A2-4B41-A711-2469D0BE6307}" type="slidenum">
              <a:rPr lang="en-US" smtClean="0"/>
              <a:pPr/>
              <a:t>17</a:t>
            </a:fld>
            <a:endParaRPr lang="en-US" dirty="0" smtClean="0"/>
          </a:p>
        </p:txBody>
      </p:sp>
      <p:sp>
        <p:nvSpPr>
          <p:cNvPr id="117763" name="Rectangle 2"/>
          <p:cNvSpPr>
            <a:spLocks noGrp="1" noRot="1" noChangeAspect="1" noChangeArrowheads="1" noTextEdit="1"/>
          </p:cNvSpPr>
          <p:nvPr>
            <p:ph type="sldImg"/>
          </p:nvPr>
        </p:nvSpPr>
        <p:spPr>
          <a:xfrm>
            <a:off x="1135063" y="658813"/>
            <a:ext cx="4587875" cy="3440112"/>
          </a:xfrm>
          <a:ln/>
        </p:spPr>
      </p:sp>
      <p:sp>
        <p:nvSpPr>
          <p:cNvPr id="117764" name="Rectangle 3"/>
          <p:cNvSpPr>
            <a:spLocks noGrp="1" noChangeArrowheads="1"/>
          </p:cNvSpPr>
          <p:nvPr>
            <p:ph type="body" idx="1"/>
          </p:nvPr>
        </p:nvSpPr>
        <p:spPr bwMode="auto">
          <a:xfrm>
            <a:off x="671513" y="4102100"/>
            <a:ext cx="5881687" cy="2012950"/>
          </a:xfrm>
          <a:prstGeom prst="rect">
            <a:avLst/>
          </a:prstGeom>
          <a:solidFill>
            <a:srgbClr val="FFFFFF"/>
          </a:solidFill>
          <a:ln>
            <a:solidFill>
              <a:srgbClr val="000000"/>
            </a:solidFill>
            <a:miter lim="800000"/>
            <a:headEnd/>
            <a:tailEnd/>
          </a:ln>
        </p:spPr>
        <p:txBody>
          <a:bodyPr lIns="89511" tIns="44755" rIns="89511" bIns="44755"/>
          <a:lstStyle/>
          <a:p>
            <a:r>
              <a:rPr lang="en-US" dirty="0" smtClean="0"/>
              <a:t>A shepherd named Janssens owned a male "Vos" and a female "Poes" who are considered to be the the founders for the Laeken. </a:t>
            </a:r>
          </a:p>
          <a:p>
            <a:r>
              <a:rPr lang="en-US" dirty="0" smtClean="0"/>
              <a:t>The dogs seen in the early pedigrees of the Laekenois are the same dogs seen in early Bouvier pedigrees. Later, the Laeken was mated with the Malinois to fix a more uniform type, and became a variety of the Berger Belge, while the Bouvier went in another direction. </a:t>
            </a:r>
          </a:p>
          <a:p>
            <a:r>
              <a:rPr lang="en-US" dirty="0" smtClean="0"/>
              <a:t>The Laeken has a small but growing fancy in the United States. Laeken are not recognized by AKC, but the parent club in the United States is working toward obtaining acceptance for regular AKC status.</a:t>
            </a:r>
          </a:p>
          <a:p>
            <a:endParaRPr lang="en-US" dirty="0" smtClean="0"/>
          </a:p>
          <a:p>
            <a:endParaRPr lang="en-US" sz="1600" dirty="0" smtClean="0"/>
          </a:p>
        </p:txBody>
      </p:sp>
      <p:sp>
        <p:nvSpPr>
          <p:cNvPr id="117765" name="Text Box 4"/>
          <p:cNvSpPr txBox="1">
            <a:spLocks noChangeArrowheads="1"/>
          </p:cNvSpPr>
          <p:nvPr/>
        </p:nvSpPr>
        <p:spPr bwMode="auto">
          <a:xfrm>
            <a:off x="762000" y="6343650"/>
            <a:ext cx="5638800" cy="1744663"/>
          </a:xfrm>
          <a:prstGeom prst="rect">
            <a:avLst/>
          </a:prstGeom>
          <a:noFill/>
          <a:ln w="12700" cap="sq">
            <a:solidFill>
              <a:schemeClr val="tx1"/>
            </a:solidFill>
            <a:miter lim="800000"/>
            <a:headEnd type="none" w="sm" len="sm"/>
            <a:tailEnd type="none" w="sm" len="sm"/>
          </a:ln>
        </p:spPr>
        <p:txBody>
          <a:bodyPr lIns="90450" tIns="45225" rIns="90450" bIns="45225">
            <a:spAutoFit/>
          </a:bodyPr>
          <a:lstStyle/>
          <a:p>
            <a:pPr defTabSz="904875" eaLnBrk="0" hangingPunct="0"/>
            <a:r>
              <a:rPr kumimoji="1" lang="en-US" sz="1200" dirty="0">
                <a:latin typeface="Times New Roman" pitchFamily="18" charset="0"/>
              </a:rPr>
              <a:t>Background:</a:t>
            </a:r>
          </a:p>
          <a:p>
            <a:pPr defTabSz="904875" eaLnBrk="0" hangingPunct="0"/>
            <a:r>
              <a:rPr kumimoji="1" lang="en-US" sz="1200" dirty="0">
                <a:latin typeface="Times New Roman" pitchFamily="18" charset="0"/>
              </a:rPr>
              <a:t>In earlier times, dogs of this type were sometimes known as the "Bleekhoven biters". These were the dogs that lived in the area of homes where the linens were laid out at night to bleach. These early rough hairy shepherds were well known in the area for their guarding abilities, and people were wise to stay away from those linens!</a:t>
            </a:r>
          </a:p>
          <a:p>
            <a:pPr defTabSz="904875" eaLnBrk="0" hangingPunct="0"/>
            <a:endParaRPr kumimoji="1" lang="en-US" sz="1200" dirty="0">
              <a:latin typeface="Times New Roman" pitchFamily="18" charset="0"/>
            </a:endParaRPr>
          </a:p>
          <a:p>
            <a:pPr defTabSz="904875" eaLnBrk="0" hangingPunct="0"/>
            <a:r>
              <a:rPr kumimoji="1" lang="en-US" sz="1200" dirty="0">
                <a:latin typeface="Times New Roman" pitchFamily="18" charset="0"/>
              </a:rPr>
              <a:t>The Malinois, played a critical role in the development of both the Tervuren and the Laekenois. The Malinois continues to remain an important link to the continued survival and  improvement of the Lakenois.</a:t>
            </a:r>
            <a:endParaRPr lang="en-US" sz="1200" dirty="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5"/>
          </p:nvPr>
        </p:nvSpPr>
        <p:spPr>
          <a:noFill/>
        </p:spPr>
        <p:txBody>
          <a:bodyPr/>
          <a:lstStyle/>
          <a:p>
            <a:fld id="{AAACC313-D1AB-4276-A6F3-E7E34123ED3F}" type="slidenum">
              <a:rPr lang="en-US" smtClean="0"/>
              <a:pPr/>
              <a:t>18</a:t>
            </a:fld>
            <a:endParaRPr lang="en-US" dirty="0" smtClean="0"/>
          </a:p>
        </p:txBody>
      </p:sp>
      <p:sp>
        <p:nvSpPr>
          <p:cNvPr id="118787" name="Rectangle 2"/>
          <p:cNvSpPr>
            <a:spLocks noGrp="1" noRot="1" noChangeAspect="1" noChangeArrowheads="1" noTextEdit="1"/>
          </p:cNvSpPr>
          <p:nvPr>
            <p:ph type="sldImg"/>
          </p:nvPr>
        </p:nvSpPr>
        <p:spPr>
          <a:xfrm>
            <a:off x="3094038" y="323850"/>
            <a:ext cx="2947987" cy="2209800"/>
          </a:xfrm>
          <a:ln/>
        </p:spPr>
      </p:sp>
      <p:sp>
        <p:nvSpPr>
          <p:cNvPr id="118788" name="Rectangle 3"/>
          <p:cNvSpPr>
            <a:spLocks noGrp="1" noChangeArrowheads="1"/>
          </p:cNvSpPr>
          <p:nvPr>
            <p:ph type="body" idx="1"/>
          </p:nvPr>
        </p:nvSpPr>
        <p:spPr bwMode="auto">
          <a:xfrm>
            <a:off x="304800" y="2914650"/>
            <a:ext cx="6248400" cy="5867400"/>
          </a:xfrm>
          <a:prstGeom prst="rect">
            <a:avLst/>
          </a:prstGeom>
          <a:solidFill>
            <a:srgbClr val="FFFFFF"/>
          </a:solidFill>
          <a:ln>
            <a:solidFill>
              <a:srgbClr val="000000"/>
            </a:solidFill>
            <a:miter lim="800000"/>
            <a:headEnd/>
            <a:tailEnd/>
          </a:ln>
        </p:spPr>
        <p:txBody>
          <a:bodyPr lIns="89511" tIns="44755" rIns="89511" bIns="44755"/>
          <a:lstStyle/>
          <a:p>
            <a:r>
              <a:rPr lang="en-US" sz="1000" dirty="0" smtClean="0"/>
              <a:t>Each of the Belgian coat types was originally named for the region around Brussels where it was seriously developed.</a:t>
            </a:r>
          </a:p>
          <a:p>
            <a:r>
              <a:rPr lang="en-US" sz="1000" dirty="0" smtClean="0"/>
              <a:t>The short haired Malinois is named for the Maline region.</a:t>
            </a:r>
          </a:p>
          <a:p>
            <a:r>
              <a:rPr lang="en-US" sz="1000" dirty="0" smtClean="0"/>
              <a:t>The Laekenois ‘VOS I’ was the great grandsire of TJOP, most influential in the first part of the century.</a:t>
            </a:r>
          </a:p>
          <a:p>
            <a:pPr>
              <a:spcBef>
                <a:spcPct val="0"/>
              </a:spcBef>
            </a:pPr>
            <a:r>
              <a:rPr kumimoji="1" lang="en-US" sz="1000" dirty="0" smtClean="0"/>
              <a:t>History tells us that the first competition held for trained guard and defense dogs in the world was organized by the Malinois supporters.</a:t>
            </a:r>
            <a:endParaRPr lang="en-US" sz="1000" u="sng" dirty="0" smtClean="0"/>
          </a:p>
          <a:p>
            <a:endParaRPr lang="en-US" sz="1000" dirty="0" smtClean="0"/>
          </a:p>
          <a:p>
            <a:r>
              <a:rPr lang="en-GB" sz="1000" dirty="0" smtClean="0"/>
              <a:t>Among the members of the Club of Malines, was Frantz Huyghebaert (brother of Louis), owner of TJOP (LOSH 6132), one of the pillars of the Malinois together with DEWET, who belonged to the brothers Mairesse of Frameries. The characteristics of these two champions are found in every pedigree of the first generations of selected Malinois.  </a:t>
            </a:r>
          </a:p>
          <a:p>
            <a:r>
              <a:rPr lang="en-GB" sz="1000" dirty="0" smtClean="0"/>
              <a:t>TJOP was born on the 1st of November 1899 and had as father TOMY, an extraordinary guard dog (born on the 5th of October 1896) owned by H. Segers of Brussels. His mother was CORA I (LOSH 6143) (also called CORA VAN OPTEWEL) owned by Louis Opdebeeck of Malines, a laundry man by profession and an excellent trainer. CORA I won the first price of the first dressage trial of 12th and 13th of July 1903.  </a:t>
            </a:r>
          </a:p>
          <a:p>
            <a:r>
              <a:rPr lang="en-GB" sz="1000" dirty="0" smtClean="0"/>
              <a:t>TJOP, who was gifted with an excellent morphology, a perfect skeleton and angulation, a good colour, but without mask, was a very good utility dog, even if it was extremely nervous. It was 57 cm. high. From its father TOMY, it had a typical head, excellent ears and a well carried tail. Even if it had the look and the intelligence of its mother, it inherited too long a back, rather too fine paws and rough hair on the croup.  </a:t>
            </a:r>
          </a:p>
          <a:p>
            <a:r>
              <a:rPr lang="en-GB" sz="1000" dirty="0" smtClean="0"/>
              <a:t>VOS (LOSH 5647) (called also VOS DES POLDERS), born in 1897 and owned by Mrs J. Van Haesendonck of Antwerp, was the father of DEWET (LOSH 6466) and MOUCHE (owned by Mrs Duchenoy) was his mother.   </a:t>
            </a:r>
          </a:p>
          <a:p>
            <a:r>
              <a:rPr lang="en-GB" sz="1000" dirty="0" smtClean="0"/>
              <a:t>This was how Henri van Aldaba de Haan Hettema expressed himself about DEWET (60 cm. high), when he was judge for the dog show in Brussels in 1902 :</a:t>
            </a:r>
            <a:br>
              <a:rPr lang="en-GB" sz="1000" dirty="0" smtClean="0"/>
            </a:br>
            <a:r>
              <a:rPr lang="en-GB" sz="1000" dirty="0" smtClean="0"/>
              <a:t> “It is a magnificent dog, very well built, with an excellent coat and highly recommended, remarkable shoulders and chest, back and croup out of the line, good head, faultless carrying of the tail, small triangular ears, excellent general effect. But, since there is always a but, the colour is rather pale. This fault however is largely compensated by the black mask and the strong shade on the shoulders.”  </a:t>
            </a:r>
          </a:p>
          <a:p>
            <a:r>
              <a:rPr lang="en-GB" sz="1000" dirty="0" smtClean="0"/>
              <a:t>All the efforts of the fanciers led, around 1900, to the production of these two beautiful dogs - who are quite different from one another - between whom a battle was fought and whose names we can find in almost every actual pedigree; one might even say that studying the line of TJOP and DEWET, is like studying the principal ancestors of the variety. </a:t>
            </a:r>
          </a:p>
          <a:p>
            <a:r>
              <a:rPr lang="en-GB" sz="1000" dirty="0" smtClean="0"/>
              <a:t>Jean-Marie Vanbutsele </a:t>
            </a:r>
            <a:r>
              <a:rPr lang="en-US" sz="1000" dirty="0" smtClean="0"/>
              <a:t/>
            </a:r>
            <a:br>
              <a:rPr lang="en-US" sz="1000" dirty="0" smtClean="0"/>
            </a:br>
            <a:r>
              <a:rPr lang="en-US" sz="1000" dirty="0" smtClean="0"/>
              <a:t>(translated by Pascale) </a:t>
            </a:r>
          </a:p>
          <a:p>
            <a:endParaRPr lang="en-US" sz="1000" dirty="0" smtClean="0"/>
          </a:p>
          <a:p>
            <a:endParaRPr lang="en-US" sz="16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We will talk about these bullets in much greater depth.  Together they will create in your mind a picture of strength and capability with elegance.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sz="1200" b="0" i="1" u="none" strike="noStrike" kern="1200" baseline="0" dirty="0" smtClean="0">
                <a:solidFill>
                  <a:schemeClr val="tx1"/>
                </a:solidFill>
                <a:latin typeface="Tahoma" charset="0"/>
                <a:ea typeface="+mn-ea"/>
                <a:cs typeface="+mn-cs"/>
              </a:rPr>
              <a:t>“The male should appear unquestionably masculine; the female should have a distinctly feminine look and be judged equally with the male.”</a:t>
            </a:r>
            <a:endParaRPr lang="en-US" i="1"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A Belgian Malinois should be recognizable from a distance by its silhouette alone. This is what many judges look at when the dogs are first set up in the ring – that silhouette , which should be square with proud carriage of head. SQUARE is a defining characteristic of our breed. If you look at a dog and are not certain that it is a Belgian Malinois, it’s not likely that it is a good representation of the breed. This is where a judge may choose to withhold a ribbon for “lack of merit”.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Belgians are a SQUARE breed. The length measured from the point of breastbone to the point of rump, should equal the height. </a:t>
            </a:r>
            <a:r>
              <a:rPr lang="en-US" sz="1200" dirty="0" smtClean="0"/>
              <a:t>When viewing the silhouette, the topline, front legs and back legs should closely approximate a square.</a:t>
            </a:r>
          </a:p>
          <a:p>
            <a:r>
              <a:rPr lang="en-US" sz="1200" b="0" i="0" u="none" strike="noStrike" kern="1200" baseline="0" dirty="0" smtClean="0">
                <a:solidFill>
                  <a:schemeClr val="tx1"/>
                </a:solidFill>
                <a:latin typeface="Tahoma" charset="0"/>
                <a:ea typeface="+mn-ea"/>
                <a:cs typeface="+mn-cs"/>
              </a:rPr>
              <a:t>Bone structure is moderate in proportion to the height so that the dog is well balanced throughout and neither spindly or leggy nor cumbersome and bulky.</a:t>
            </a:r>
            <a:endParaRPr lang="en-US" sz="1200" b="1" dirty="0" smtClean="0"/>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23</a:t>
            </a:fld>
            <a:endParaRPr lang="en-US" dirty="0"/>
          </a:p>
        </p:txBody>
      </p:sp>
    </p:spTree>
    <p:extLst>
      <p:ext uri="{BB962C8B-B14F-4D97-AF65-F5344CB8AC3E}">
        <p14:creationId xmlns:p14="http://schemas.microsoft.com/office/powerpoint/2010/main" val="3743696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This is an old painting from 1910.</a:t>
            </a:r>
            <a:r>
              <a:rPr lang="en-US" baseline="0" dirty="0" smtClean="0"/>
              <a:t> In addition to demonstrating the usefulness of the breed, notice the one obvious characteristic that remains an important part of breed type today – the dogs are square. </a:t>
            </a:r>
          </a:p>
          <a:p>
            <a:endParaRPr lang="en-US" baseline="0" dirty="0" smtClean="0"/>
          </a:p>
          <a:p>
            <a:r>
              <a:rPr lang="en-US" baseline="0" dirty="0" smtClean="0"/>
              <a:t>The Belgian herder dogs were highly respected for their trainability and helpfulness to the farmers. The breed was officially organized and a breed standard was drawn up in 1892.</a:t>
            </a:r>
            <a:endParaRPr lang="en-US" dirty="0" smtClean="0"/>
          </a:p>
          <a:p>
            <a:endParaRPr lang="en-US" dirty="0" smtClean="0"/>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  While this does show a correct topline and underline, this dog is overstretched. Common topline faults: lack of height at withers, high rear, steep croup.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Common faults: Insufficient depth of chest, barrel chest in some coarse atypical specimens, too much tuck-up (whippet –like).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bwMode="auto">
          <a:xfrm>
            <a:off x="685800" y="4287838"/>
            <a:ext cx="5486400" cy="4062412"/>
          </a:xfrm>
          <a:prstGeom prst="rect">
            <a:avLst/>
          </a:prstGeom>
          <a:noFill/>
          <a:ln>
            <a:miter lim="800000"/>
            <a:headEnd/>
            <a:tailEnd/>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do want judges to check tail length – “A cropped or stump tail is a disqualification”. When the Belgian Shepherd Dog was first emerging as a distinct breed, some individuals who were used had natural bob tails. A complete tail became a requirement around 1898 and although uncommon, the genetics still exist for a shortened tail. A genetic prelude to a natural bob may be a crooked or “divergent” tail. </a:t>
            </a:r>
            <a:r>
              <a:rPr lang="en-US" sz="1200" dirty="0" smtClean="0"/>
              <a:t>Carried down or parallel to ground when standing. When moving carried in an “alert” curved position, without forming a hook. Should not be gay or curled over back. Bone reaching to the hock. </a:t>
            </a:r>
            <a:r>
              <a:rPr lang="en-US" sz="1200" dirty="0" smtClean="0">
                <a:solidFill>
                  <a:srgbClr val="CC3300"/>
                </a:solidFill>
              </a:rPr>
              <a:t>A cropped or stumped tail is a DQ.</a:t>
            </a:r>
          </a:p>
          <a:p>
            <a:endParaRPr lang="en-US" dirty="0" smtClean="0"/>
          </a:p>
        </p:txBody>
      </p:sp>
      <p:sp>
        <p:nvSpPr>
          <p:cNvPr id="128004" name="Slide Number Placeholder 3"/>
          <p:cNvSpPr>
            <a:spLocks noGrp="1"/>
          </p:cNvSpPr>
          <p:nvPr>
            <p:ph type="sldNum" sz="quarter" idx="5"/>
          </p:nvPr>
        </p:nvSpPr>
        <p:spPr>
          <a:noFill/>
        </p:spPr>
        <p:txBody>
          <a:bodyPr/>
          <a:lstStyle/>
          <a:p>
            <a:fld id="{547F9665-6E63-44A6-A299-227858793639}" type="slidenum">
              <a:rPr lang="en-US" smtClean="0"/>
              <a:pPr/>
              <a:t>28</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Correct size is an important consideration when judging the Belgian Malinois if the Belgian Malinois is to be maintained as a moderate dog. There is considerable size variation within our present gene pool. There is a tendency when judging to forgive a larger dog and penalize a smaller individual. This may lead to acceptance of an atypical Belgian Malinois and divergence from the standard’s description of a medium-sized, moderate dog. This tendency is compounded by the fact that the Belgian Malinois, with his shorter coat, </a:t>
            </a:r>
            <a:r>
              <a:rPr lang="en-US" u="sng" dirty="0" smtClean="0"/>
              <a:t>appears</a:t>
            </a:r>
            <a:r>
              <a:rPr lang="en-US" dirty="0" smtClean="0"/>
              <a:t> shorter than the longhaired Tervuren or Belgian Sheepdog of the same height. The longer hair gives the illusion of more size.</a:t>
            </a:r>
          </a:p>
        </p:txBody>
      </p:sp>
      <p:sp>
        <p:nvSpPr>
          <p:cNvPr id="129028" name="Slide Number Placeholder 3"/>
          <p:cNvSpPr>
            <a:spLocks noGrp="1"/>
          </p:cNvSpPr>
          <p:nvPr>
            <p:ph type="sldNum" sz="quarter" idx="5"/>
          </p:nvPr>
        </p:nvSpPr>
        <p:spPr>
          <a:noFill/>
        </p:spPr>
        <p:txBody>
          <a:bodyPr/>
          <a:lstStyle/>
          <a:p>
            <a:fld id="{B49D6F17-FC60-4758-8167-26D41B054401}" type="slidenum">
              <a:rPr lang="en-US" smtClean="0"/>
              <a:pPr/>
              <a:t>29</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sz="1200" b="0" i="1" u="none" strike="noStrike" kern="1200" baseline="0" dirty="0" smtClean="0">
                <a:solidFill>
                  <a:schemeClr val="tx1"/>
                </a:solidFill>
                <a:latin typeface="Tahoma" charset="0"/>
                <a:ea typeface="+mn-ea"/>
                <a:cs typeface="+mn-cs"/>
              </a:rPr>
              <a:t>In the standard change of 2021 - The Belgian Malinois is a </a:t>
            </a:r>
            <a:r>
              <a:rPr lang="en-US" sz="1200" b="1" i="1" u="none" strike="noStrike" kern="1200" baseline="0" dirty="0" smtClean="0">
                <a:solidFill>
                  <a:schemeClr val="tx1"/>
                </a:solidFill>
                <a:latin typeface="Tahoma" charset="0"/>
                <a:ea typeface="+mn-ea"/>
                <a:cs typeface="+mn-cs"/>
              </a:rPr>
              <a:t>moderate </a:t>
            </a:r>
            <a:r>
              <a:rPr lang="en-US" sz="1200" b="0" i="1" u="none" strike="noStrike" kern="1200" baseline="0" dirty="0" smtClean="0">
                <a:solidFill>
                  <a:schemeClr val="tx1"/>
                </a:solidFill>
                <a:latin typeface="Tahoma" charset="0"/>
                <a:ea typeface="+mn-ea"/>
                <a:cs typeface="+mn-cs"/>
              </a:rPr>
              <a:t>breed, so the word Heavy was removed. The Belgian Malinois is a </a:t>
            </a:r>
            <a:r>
              <a:rPr lang="en-US" sz="1200" b="1" i="1" u="none" strike="noStrike" kern="1200" baseline="0" dirty="0" smtClean="0">
                <a:solidFill>
                  <a:schemeClr val="tx1"/>
                </a:solidFill>
                <a:latin typeface="Tahoma" charset="0"/>
                <a:ea typeface="+mn-ea"/>
                <a:cs typeface="+mn-cs"/>
              </a:rPr>
              <a:t>square </a:t>
            </a:r>
            <a:r>
              <a:rPr lang="en-US" sz="1200" b="0" i="1" u="none" strike="noStrike" kern="1200" baseline="0" dirty="0" smtClean="0">
                <a:solidFill>
                  <a:schemeClr val="tx1"/>
                </a:solidFill>
                <a:latin typeface="Tahoma" charset="0"/>
                <a:ea typeface="+mn-ea"/>
                <a:cs typeface="+mn-cs"/>
              </a:rPr>
              <a:t>breed, so the reference allowing bitches to be longer was removed.</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pPr marL="0" lvl="0" indent="0" algn="l" rtl="0">
              <a:lnSpc>
                <a:spcPct val="100000"/>
              </a:lnSpc>
              <a:spcBef>
                <a:spcPts val="0"/>
              </a:spcBef>
              <a:spcAft>
                <a:spcPts val="0"/>
              </a:spcAft>
              <a:buSzPts val="2400"/>
              <a:buNone/>
            </a:pPr>
            <a:r>
              <a:rPr lang="en-US" sz="1200" dirty="0" smtClean="0">
                <a:solidFill>
                  <a:srgbClr val="000000"/>
                </a:solidFill>
              </a:rPr>
              <a:t>Long and sloping</a:t>
            </a:r>
          </a:p>
          <a:p>
            <a:pPr marL="0" lvl="0" indent="0" algn="l" rtl="0">
              <a:lnSpc>
                <a:spcPct val="100000"/>
              </a:lnSpc>
              <a:spcBef>
                <a:spcPts val="0"/>
              </a:spcBef>
              <a:spcAft>
                <a:spcPts val="0"/>
              </a:spcAft>
              <a:buSzPts val="2400"/>
              <a:buNone/>
            </a:pPr>
            <a:r>
              <a:rPr lang="en-US" sz="1200" dirty="0" smtClean="0">
                <a:solidFill>
                  <a:srgbClr val="000000"/>
                </a:solidFill>
              </a:rPr>
              <a:t>Flat against the body</a:t>
            </a:r>
          </a:p>
          <a:p>
            <a:pPr marL="0" lvl="0" indent="0" algn="l" rtl="0">
              <a:lnSpc>
                <a:spcPct val="100000"/>
              </a:lnSpc>
              <a:spcBef>
                <a:spcPts val="0"/>
              </a:spcBef>
              <a:spcAft>
                <a:spcPts val="0"/>
              </a:spcAft>
              <a:buSzPts val="2400"/>
              <a:buNone/>
            </a:pPr>
            <a:r>
              <a:rPr lang="en-US" sz="1200" dirty="0" smtClean="0">
                <a:solidFill>
                  <a:srgbClr val="000000"/>
                </a:solidFill>
              </a:rPr>
              <a:t>Sufficient angle with the upper arm to ensure free &amp; easy movement</a:t>
            </a:r>
          </a:p>
          <a:p>
            <a:pPr marL="0" lvl="0" indent="0" algn="l" rtl="0">
              <a:lnSpc>
                <a:spcPct val="100000"/>
              </a:lnSpc>
              <a:spcBef>
                <a:spcPts val="0"/>
              </a:spcBef>
              <a:spcAft>
                <a:spcPts val="0"/>
              </a:spcAft>
              <a:buSzPts val="2400"/>
              <a:buNone/>
            </a:pPr>
            <a:r>
              <a:rPr lang="en-US" sz="1200" dirty="0" smtClean="0">
                <a:solidFill>
                  <a:srgbClr val="000000"/>
                </a:solidFill>
              </a:rPr>
              <a:t>Muscular without bulkiness</a:t>
            </a:r>
          </a:p>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pPr marL="342900" lvl="0" indent="-342900" algn="l" rtl="0">
              <a:lnSpc>
                <a:spcPct val="90000"/>
              </a:lnSpc>
              <a:spcBef>
                <a:spcPts val="0"/>
              </a:spcBef>
              <a:spcAft>
                <a:spcPts val="0"/>
              </a:spcAft>
              <a:buSzPts val="2800"/>
              <a:buChar char="⬥"/>
            </a:pPr>
            <a:r>
              <a:rPr lang="en-US" sz="1200" dirty="0" smtClean="0">
                <a:solidFill>
                  <a:srgbClr val="000000"/>
                </a:solidFill>
              </a:rPr>
              <a:t>Deep not broad</a:t>
            </a:r>
            <a:endParaRPr lang="en-US" dirty="0" smtClean="0"/>
          </a:p>
          <a:p>
            <a:pPr marL="342900" lvl="0" indent="-342900" algn="l" rtl="0">
              <a:lnSpc>
                <a:spcPct val="90000"/>
              </a:lnSpc>
              <a:spcBef>
                <a:spcPts val="560"/>
              </a:spcBef>
              <a:spcAft>
                <a:spcPts val="0"/>
              </a:spcAft>
              <a:buSzPts val="2800"/>
              <a:buChar char="⬥"/>
            </a:pPr>
            <a:r>
              <a:rPr lang="en-US" sz="1200" dirty="0" smtClean="0">
                <a:solidFill>
                  <a:srgbClr val="000000"/>
                </a:solidFill>
              </a:rPr>
              <a:t>Lowest point reaches the elbow</a:t>
            </a:r>
            <a:endParaRPr lang="en-US" dirty="0" smtClean="0"/>
          </a:p>
          <a:p>
            <a:pPr marL="342900" lvl="0" indent="-342900" algn="l" rtl="0">
              <a:lnSpc>
                <a:spcPct val="90000"/>
              </a:lnSpc>
              <a:spcBef>
                <a:spcPts val="560"/>
              </a:spcBef>
              <a:spcAft>
                <a:spcPts val="0"/>
              </a:spcAft>
              <a:buSzPts val="2800"/>
              <a:buChar char="⬥"/>
            </a:pPr>
            <a:r>
              <a:rPr lang="en-US" sz="1200" dirty="0" err="1" smtClean="0">
                <a:solidFill>
                  <a:srgbClr val="000000"/>
                </a:solidFill>
              </a:rPr>
              <a:t>Forechest</a:t>
            </a:r>
            <a:r>
              <a:rPr lang="en-US" sz="1200" dirty="0" smtClean="0">
                <a:solidFill>
                  <a:srgbClr val="000000"/>
                </a:solidFill>
              </a:rPr>
              <a:t> apparent to the extent that it is not hidden inside the shoulders</a:t>
            </a:r>
            <a:endParaRPr lang="en-US" dirty="0" smtClean="0"/>
          </a:p>
          <a:p>
            <a:pPr marL="342900" lvl="0" indent="-342900" algn="l" rtl="0">
              <a:lnSpc>
                <a:spcPct val="90000"/>
              </a:lnSpc>
              <a:spcBef>
                <a:spcPts val="560"/>
              </a:spcBef>
              <a:spcAft>
                <a:spcPts val="0"/>
              </a:spcAft>
              <a:buSzPts val="2800"/>
              <a:buChar char="⬥"/>
            </a:pPr>
            <a:r>
              <a:rPr lang="en-US" sz="1200" dirty="0" smtClean="0">
                <a:solidFill>
                  <a:srgbClr val="000000"/>
                </a:solidFill>
              </a:rPr>
              <a:t>Withers to chest = elbow to ground</a:t>
            </a:r>
            <a:endParaRPr lang="en-US" dirty="0" smtClean="0"/>
          </a:p>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dirty="0" smtClean="0"/>
              <a:t>According to Belgian history, the first dog show was held in 1840 in the town of </a:t>
            </a:r>
            <a:r>
              <a:rPr lang="en-US" dirty="0" err="1" smtClean="0"/>
              <a:t>Tervuren</a:t>
            </a:r>
            <a:r>
              <a:rPr lang="en-US" dirty="0" smtClean="0"/>
              <a:t>. The Belgian shepherds were shown along with the German and French herders, as “Continental shepherds”.</a:t>
            </a:r>
            <a:r>
              <a:rPr lang="en-US" baseline="0" dirty="0" smtClean="0"/>
              <a:t> The winner of this show was a Malinois. The Belgian herders were highly respected for their trainability and helpfulness to the farmers. The breed was officially recognized in 1891 and a breed standard was drawn up in 1892.</a:t>
            </a:r>
          </a:p>
          <a:p>
            <a:endParaRPr lang="en-US" baseline="0" dirty="0" smtClean="0"/>
          </a:p>
          <a:p>
            <a:r>
              <a:rPr lang="en-US" baseline="0" dirty="0" smtClean="0"/>
              <a:t>Learning the history of breeds is important to understanding what attracts many people to the Belgians even today. They are prized for their intelligence, desire to learn, and to work as a partner with their owner, and for their agile efficient working structure. Their beauty is a natural result of their working physique and alert intelligent expression. Belgians are credited as being the first dogs used for police work in Europe.</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35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sz="1200" b="0" i="0" u="none" strike="noStrike" kern="1200" baseline="0" dirty="0" smtClean="0">
                <a:solidFill>
                  <a:schemeClr val="tx1"/>
                </a:solidFill>
                <a:latin typeface="Tahoma" charset="0"/>
                <a:ea typeface="+mn-ea"/>
                <a:cs typeface="+mn-cs"/>
              </a:rPr>
              <a:t>The hind feet are slightly oval, toes are arched and compact. Pads are thick and well padded. Nails are dark and strong, although they may be white to match white toes.</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Replace right photo  - feet under hips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39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Feet photo!</a:t>
            </a:r>
          </a:p>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pPr eaLnBrk="1" hangingPunct="1">
              <a:buNone/>
            </a:pPr>
            <a:r>
              <a:rPr lang="en-US" sz="1200" dirty="0" smtClean="0"/>
              <a:t>6 - 9 Mos - Black is darker, Red often becomes more vivid with age, Immature, silly, playful, may not hold a stand, May be overly aware</a:t>
            </a:r>
          </a:p>
          <a:p>
            <a:pPr eaLnBrk="1" hangingPunct="1">
              <a:buNone/>
            </a:pPr>
            <a:r>
              <a:rPr lang="en-US" sz="1200" dirty="0" smtClean="0"/>
              <a:t>1 - 3 Yrs - Good movement should remain good, Appearance of ranginess, slab sidedness often disappears by 4 years, Heads can change a lot, for better</a:t>
            </a:r>
            <a:r>
              <a:rPr lang="en-US" sz="1200" baseline="0" dirty="0" smtClean="0"/>
              <a:t> </a:t>
            </a:r>
            <a:r>
              <a:rPr lang="en-US" sz="1200" dirty="0" smtClean="0"/>
              <a:t>or worse</a:t>
            </a:r>
          </a:p>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a:p>
            <a:r>
              <a:rPr lang="en-US" dirty="0" smtClean="0"/>
              <a:t>We will cover each area as we</a:t>
            </a:r>
            <a:r>
              <a:rPr lang="en-US" baseline="0" dirty="0" smtClean="0"/>
              <a:t> progress.</a:t>
            </a:r>
          </a:p>
          <a:p>
            <a:r>
              <a:rPr lang="en-US" dirty="0" smtClean="0"/>
              <a:t>Some common head faults include rounded topskull, coarse or heavy head, round and/or light colored eyes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zygomatic arch plays a huge role in the clean wedge. </a:t>
            </a:r>
            <a:r>
              <a:rPr lang="en-US" sz="1200" dirty="0" smtClean="0"/>
              <a:t>Note the chiseling under the eyes and the underline of the jaw and muzzle. Elegant wedge, not blocky. The head feels flat,</a:t>
            </a:r>
            <a:r>
              <a:rPr lang="en-US" sz="1200" baseline="0" dirty="0" smtClean="0"/>
              <a:t> not curved or rounded.</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Because of the effect</a:t>
            </a:r>
            <a:r>
              <a:rPr lang="en-US" baseline="0" dirty="0" smtClean="0"/>
              <a:t> that the wars had both here and abroad, there are no existing lines of any Belgians in the US whose lines go back to dogs that were in this country before World War II.</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9</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lstStyle/>
          <a:p>
            <a:r>
              <a:rPr lang="en-US" sz="1200" b="0" i="0" u="none" strike="noStrike" kern="1200" baseline="0" dirty="0" smtClean="0">
                <a:solidFill>
                  <a:schemeClr val="tx1"/>
                </a:solidFill>
                <a:latin typeface="Tahoma" charset="0"/>
                <a:ea typeface="+mn-ea"/>
                <a:cs typeface="+mn-cs"/>
              </a:rPr>
              <a:t>The eyes are of medium size, neither protruding nor sunken, slightly almond shaped, and obliquely set.</a:t>
            </a:r>
          </a:p>
          <a:p>
            <a:r>
              <a:rPr lang="en-US" sz="1200" b="0" i="0" u="none" strike="noStrike" kern="1200" baseline="0" dirty="0" smtClean="0">
                <a:solidFill>
                  <a:schemeClr val="tx1"/>
                </a:solidFill>
                <a:latin typeface="Tahoma" charset="0"/>
                <a:ea typeface="+mn-ea"/>
                <a:cs typeface="+mn-cs"/>
              </a:rPr>
              <a:t>They are brown, preferably dark brown with black rimmed upper and lower eyelids. </a:t>
            </a:r>
          </a:p>
          <a:p>
            <a:r>
              <a:rPr lang="en-US" sz="1200" b="0" i="0" u="none" strike="noStrike" kern="1200" baseline="0" dirty="0" smtClean="0">
                <a:solidFill>
                  <a:schemeClr val="tx1"/>
                </a:solidFill>
                <a:latin typeface="Tahoma" charset="0"/>
                <a:ea typeface="+mn-ea"/>
                <a:cs typeface="+mn-cs"/>
              </a:rPr>
              <a:t>Light eyes are a fault.</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49</a:t>
            </a:fld>
            <a:endParaRPr lang="en-US" dirty="0"/>
          </a:p>
        </p:txBody>
      </p:sp>
    </p:spTree>
    <p:extLst>
      <p:ext uri="{BB962C8B-B14F-4D97-AF65-F5344CB8AC3E}">
        <p14:creationId xmlns:p14="http://schemas.microsoft.com/office/powerpoint/2010/main" val="2429151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pPr lvl="1" eaLnBrk="1" hangingPunct="1">
              <a:lnSpc>
                <a:spcPct val="90000"/>
              </a:lnSpc>
            </a:pPr>
            <a:r>
              <a:rPr lang="en-US" sz="2000" dirty="0" smtClean="0"/>
              <a:t>Ears appear shorter in the Tervuren and Sheepdog due</a:t>
            </a:r>
            <a:r>
              <a:rPr lang="en-US" sz="2000" baseline="0" dirty="0" smtClean="0"/>
              <a:t> </a:t>
            </a:r>
            <a:r>
              <a:rPr lang="en-US" sz="2000" dirty="0" smtClean="0"/>
              <a:t>to hair length</a:t>
            </a:r>
            <a:r>
              <a:rPr lang="en-US" sz="2000" baseline="0" dirty="0" smtClean="0"/>
              <a:t>, </a:t>
            </a:r>
            <a:r>
              <a:rPr lang="en-US" sz="2000" dirty="0" smtClean="0"/>
              <a:t>pointed to slightly round,</a:t>
            </a:r>
            <a:r>
              <a:rPr lang="en-US" sz="2000" baseline="0" dirty="0" smtClean="0"/>
              <a:t> </a:t>
            </a:r>
            <a:r>
              <a:rPr lang="en-US" sz="2000" dirty="0" smtClean="0"/>
              <a:t>black in color, </a:t>
            </a:r>
          </a:p>
          <a:p>
            <a:pPr lvl="1" eaLnBrk="1" hangingPunct="1">
              <a:lnSpc>
                <a:spcPct val="90000"/>
              </a:lnSpc>
            </a:pPr>
            <a:r>
              <a:rPr lang="en-US" sz="2000" dirty="0" smtClean="0"/>
              <a:t>Correct ear size and set are</a:t>
            </a:r>
            <a:r>
              <a:rPr lang="en-US" sz="2000" baseline="0" dirty="0" smtClean="0"/>
              <a:t> an area of work for many breeders – common ear faults are too tall, too wide, too rounded, divergent set. </a:t>
            </a:r>
            <a:endParaRPr lang="en-US" sz="2000" dirty="0" smtClean="0"/>
          </a:p>
          <a:p>
            <a:pPr lvl="1" eaLnBrk="1" hangingPunct="1">
              <a:lnSpc>
                <a:spcPct val="90000"/>
              </a:lnSpc>
            </a:pPr>
            <a:endParaRPr lang="en-US" sz="2000" dirty="0" smtClean="0"/>
          </a:p>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a:p>
            <a:endParaRPr lang="en-US" dirty="0" smtClean="0"/>
          </a:p>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The look of the topskull can change when the dog’s ears are up.</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Examples of “Moderate stop” in the Malinois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dirty="0" smtClean="0"/>
              <a:t>This split occurred because of some complaints to AKC about inter-variety breeding and color issues. The black dogs took on the original</a:t>
            </a:r>
            <a:r>
              <a:rPr lang="en-US" baseline="0" dirty="0" smtClean="0"/>
              <a:t> name of Belgian Sheepdog. Today each AKC breed standard still describes the same essential type of dog as the ideal, with coat being the major difference in desired qualities. </a:t>
            </a:r>
            <a:r>
              <a:rPr lang="en-US" baseline="0" smtClean="0"/>
              <a:t>Aside from </a:t>
            </a:r>
            <a:r>
              <a:rPr lang="en-US" baseline="0" dirty="0" smtClean="0"/>
              <a:t>coat, the significant differences between the AKC standards are the emphasis that each parent club chose to place on faults</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10</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lstStyle/>
          <a:p>
            <a:pPr marL="0" indent="0">
              <a:buNone/>
            </a:pPr>
            <a:r>
              <a:rPr lang="en-US" sz="1200" dirty="0" smtClean="0"/>
              <a:t>Viewed from the front you should see a wedge shape.  Not wide but with a slight flare from front to back.</a:t>
            </a:r>
          </a:p>
          <a:p>
            <a:pPr marL="0" indent="0">
              <a:buNone/>
            </a:pPr>
            <a:r>
              <a:rPr lang="en-US" sz="1200" dirty="0" smtClean="0"/>
              <a:t>    A one piece look – without a prominent outward bulge at the cheek area.</a:t>
            </a:r>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60</a:t>
            </a:fld>
            <a:endParaRPr lang="en-US" dirty="0"/>
          </a:p>
        </p:txBody>
      </p:sp>
    </p:spTree>
    <p:extLst>
      <p:ext uri="{BB962C8B-B14F-4D97-AF65-F5344CB8AC3E}">
        <p14:creationId xmlns:p14="http://schemas.microsoft.com/office/powerpoint/2010/main" val="232347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lstStyle/>
          <a:p>
            <a:r>
              <a:rPr lang="en-US" dirty="0" smtClean="0"/>
              <a:t>A “well-split” mouth is often referenced with Belgians. This photo show that the lips are tight and the teeth are</a:t>
            </a:r>
            <a:r>
              <a:rPr lang="en-US" baseline="0" dirty="0" smtClean="0"/>
              <a:t> easily viewed when the mouth is open.</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61</a:t>
            </a:fld>
            <a:endParaRPr lang="en-US" dirty="0"/>
          </a:p>
        </p:txBody>
      </p:sp>
    </p:spTree>
    <p:extLst>
      <p:ext uri="{BB962C8B-B14F-4D97-AF65-F5344CB8AC3E}">
        <p14:creationId xmlns:p14="http://schemas.microsoft.com/office/powerpoint/2010/main" val="2028457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Untypical</a:t>
            </a:r>
            <a:r>
              <a:rPr lang="en-US" baseline="0" dirty="0" smtClean="0"/>
              <a:t> Malinois – a lack of elegance</a:t>
            </a:r>
          </a:p>
          <a:p>
            <a:r>
              <a:rPr lang="en-US" baseline="0" dirty="0" smtClean="0"/>
              <a:t>Faults you may encounter</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Dentition: Common faults include undershot bites and missing teeth.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dirty="0" smtClean="0"/>
              <a:t>We need the ears to be up to signal “alert”, intelligence is most often attributed to the eyes. The expression should be kind as opposed</a:t>
            </a:r>
            <a:r>
              <a:rPr lang="en-US" baseline="0" dirty="0" smtClean="0"/>
              <a:t> to harsh.</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66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dirty="0" smtClean="0"/>
              <a:t>“The coat should be very short</a:t>
            </a:r>
            <a:r>
              <a:rPr lang="en-US" baseline="0" dirty="0" smtClean="0"/>
              <a:t> on the head, ears, and lower legs. The hair is somewhat longer around the neck where it forms a collarette, and on  the tail and backs of the thighs. </a:t>
            </a:r>
            <a:r>
              <a:rPr lang="en-US" dirty="0" smtClean="0"/>
              <a:t>There is considerable variation in the coat length of the Belgian</a:t>
            </a:r>
            <a:r>
              <a:rPr lang="en-US" baseline="0" dirty="0" smtClean="0"/>
              <a:t> Malinois. There is no one length of coat which is most correct. Coats which deviate from the standard include an extremely short coat with absence of undercoat as might be correct on a Great Dane or Boxer – or a coat with distinct feathering on the backs of the forelegs. A wavy coat would be faulted. </a:t>
            </a:r>
          </a:p>
          <a:p>
            <a:r>
              <a:rPr lang="en-US" sz="1200" b="0" i="0" u="none" strike="noStrike" kern="1200" baseline="0" dirty="0" smtClean="0">
                <a:solidFill>
                  <a:schemeClr val="tx1"/>
                </a:solidFill>
                <a:latin typeface="Tahoma" charset="0"/>
                <a:ea typeface="+mn-ea"/>
                <a:cs typeface="+mn-cs"/>
              </a:rPr>
              <a:t>The Belgian Malinois is a natural breed and there is no need for excessive grooming.</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72</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lstStyle/>
          <a:p>
            <a:pPr marL="0" lvl="0" indent="0" algn="l" rtl="0">
              <a:lnSpc>
                <a:spcPct val="90000"/>
              </a:lnSpc>
              <a:spcBef>
                <a:spcPts val="0"/>
              </a:spcBef>
              <a:spcAft>
                <a:spcPts val="0"/>
              </a:spcAft>
              <a:buSzPts val="2400"/>
              <a:buNone/>
            </a:pPr>
            <a:r>
              <a:rPr lang="en-US" sz="1200" dirty="0" smtClean="0">
                <a:solidFill>
                  <a:srgbClr val="000000"/>
                </a:solidFill>
              </a:rPr>
              <a:t>Short &amp;</a:t>
            </a:r>
            <a:r>
              <a:rPr lang="en-US" dirty="0" smtClean="0"/>
              <a:t> </a:t>
            </a:r>
            <a:r>
              <a:rPr lang="en-US" sz="1200" dirty="0" smtClean="0">
                <a:solidFill>
                  <a:srgbClr val="000000"/>
                </a:solidFill>
              </a:rPr>
              <a:t>Straight</a:t>
            </a:r>
            <a:r>
              <a:rPr lang="en-US" sz="1200" dirty="0" smtClean="0">
                <a:solidFill>
                  <a:schemeClr val="tx1"/>
                </a:solidFill>
              </a:rPr>
              <a:t>,</a:t>
            </a:r>
            <a:r>
              <a:rPr lang="en-US" sz="1200" baseline="0" dirty="0" smtClean="0">
                <a:solidFill>
                  <a:schemeClr val="tx1"/>
                </a:solidFill>
              </a:rPr>
              <a:t> </a:t>
            </a:r>
            <a:r>
              <a:rPr lang="en-US" sz="1200" dirty="0" smtClean="0">
                <a:solidFill>
                  <a:srgbClr val="000000"/>
                </a:solidFill>
              </a:rPr>
              <a:t>Hard enough to be weather resistant</a:t>
            </a:r>
            <a:r>
              <a:rPr lang="en-US" sz="1200" dirty="0" smtClean="0">
                <a:solidFill>
                  <a:schemeClr val="tx1"/>
                </a:solidFill>
              </a:rPr>
              <a:t>,</a:t>
            </a:r>
            <a:r>
              <a:rPr lang="en-US" sz="1200" baseline="0" dirty="0" smtClean="0">
                <a:solidFill>
                  <a:schemeClr val="tx1"/>
                </a:solidFill>
              </a:rPr>
              <a:t> </a:t>
            </a:r>
            <a:r>
              <a:rPr lang="en-US" sz="1200" dirty="0" smtClean="0">
                <a:solidFill>
                  <a:srgbClr val="000000"/>
                </a:solidFill>
              </a:rPr>
              <a:t>Undercoat dense</a:t>
            </a:r>
            <a:endParaRPr lang="en-US" dirty="0" smtClean="0"/>
          </a:p>
          <a:p>
            <a:pPr marL="0" lvl="0" indent="0" algn="l" rtl="0">
              <a:lnSpc>
                <a:spcPct val="90000"/>
              </a:lnSpc>
              <a:spcBef>
                <a:spcPts val="480"/>
              </a:spcBef>
              <a:spcAft>
                <a:spcPts val="0"/>
              </a:spcAft>
              <a:buSzPts val="2400"/>
              <a:buNone/>
            </a:pPr>
            <a:r>
              <a:rPr lang="en-US" sz="1200" dirty="0" smtClean="0">
                <a:solidFill>
                  <a:srgbClr val="000000"/>
                </a:solidFill>
              </a:rPr>
              <a:t>Very short on head, ears and lower legs</a:t>
            </a:r>
            <a:r>
              <a:rPr lang="en-US" sz="1200" baseline="0" dirty="0" smtClean="0">
                <a:solidFill>
                  <a:schemeClr val="tx1"/>
                </a:solidFill>
              </a:rPr>
              <a:t>, </a:t>
            </a:r>
            <a:r>
              <a:rPr lang="en-US" sz="1200" dirty="0" smtClean="0">
                <a:solidFill>
                  <a:srgbClr val="000000"/>
                </a:solidFill>
              </a:rPr>
              <a:t>Somewhat longer around the neck, tail and back of thighs</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coat should conform to the body without standing out or hanging down. Lack of sufficient undercoat to form a double coat is a FAULT. Hair that is too long, silky or wiry is a FAULT.</a:t>
            </a:r>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73</a:t>
            </a:fld>
            <a:endParaRPr lang="en-US" dirty="0"/>
          </a:p>
        </p:txBody>
      </p:sp>
    </p:spTree>
    <p:extLst>
      <p:ext uri="{BB962C8B-B14F-4D97-AF65-F5344CB8AC3E}">
        <p14:creationId xmlns:p14="http://schemas.microsoft.com/office/powerpoint/2010/main" val="1439032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dirty="0" smtClean="0"/>
              <a:t>It also gives the color as reddish-black</a:t>
            </a:r>
            <a:r>
              <a:rPr lang="en-US" baseline="0" dirty="0" smtClean="0"/>
              <a:t> with a black muzzle, height 21”, weight 54 lbs. The head is long, the skull flat, not too broad, with moderate stop. The eyes are brown, with an inquiring intelligent expression. The ears are stiff and carried erect, triangular in shape, chest broad and not too deep, back straight, strong, and of medium length. The tail is carried low in repose and should never be curled over the back, and is never docked.There are three varieties as to coat.” Good type has not changed.</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11</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sz="1200" b="0" i="1" u="none" strike="noStrike" kern="1200" baseline="0" dirty="0" smtClean="0">
                <a:solidFill>
                  <a:schemeClr val="tx1"/>
                </a:solidFill>
                <a:latin typeface="Tahoma" charset="0"/>
                <a:ea typeface="+mn-ea"/>
                <a:cs typeface="+mn-cs"/>
              </a:rPr>
              <a:t>“The blackening must not appear as patched or brindled. The underparts of the body, tail</a:t>
            </a:r>
          </a:p>
          <a:p>
            <a:r>
              <a:rPr lang="en-US" sz="1200" b="0" i="1" u="none" strike="noStrike" kern="1200" baseline="0" dirty="0" smtClean="0">
                <a:solidFill>
                  <a:schemeClr val="tx1"/>
                </a:solidFill>
                <a:latin typeface="Tahoma" charset="0"/>
                <a:ea typeface="+mn-ea"/>
                <a:cs typeface="+mn-cs"/>
              </a:rPr>
              <a:t>and breeches are lighter fawn. Washed out fawn color on the body is a fault.”</a:t>
            </a:r>
            <a:endParaRPr lang="en-US" i="1"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“The tips of the toes maybe white, and a small white spot on the breastbone/prosternum is permitted, not to extend to the neck. White markings, except as noted,</a:t>
            </a:r>
            <a:r>
              <a:rPr lang="en-US" baseline="0" dirty="0" smtClean="0"/>
              <a:t> are faulted.”</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Mask must be pronounced and tends to encompass the top and bottom lip, the corners of the lips and the eyelids in a single black zone. The mask and ears appear black. </a:t>
            </a:r>
            <a:r>
              <a:rPr lang="en-US" sz="1200" baseline="0" dirty="0" smtClean="0"/>
              <a:t> </a:t>
            </a:r>
            <a:r>
              <a:rPr lang="en-US" baseline="0" dirty="0" smtClean="0"/>
              <a:t>Frosting or graying of the muzzle is permitted and may appear on very young dogs. </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80</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pPr rtl="0" eaLnBrk="0" fontAlgn="base" hangingPunct="0"/>
            <a:r>
              <a:rPr lang="en-US" sz="1200" kern="1200" dirty="0" smtClean="0">
                <a:solidFill>
                  <a:schemeClr val="tx1"/>
                </a:solidFill>
                <a:latin typeface="Tahoma" charset="0"/>
                <a:ea typeface="+mn-ea"/>
                <a:cs typeface="+mn-cs"/>
              </a:rPr>
              <a:t>Belgians are incredibly light on their feet.</a:t>
            </a:r>
            <a:r>
              <a:rPr lang="en-US" sz="1200" kern="1200" baseline="0" dirty="0" smtClean="0">
                <a:solidFill>
                  <a:schemeClr val="tx1"/>
                </a:solidFill>
                <a:latin typeface="Tahoma" charset="0"/>
                <a:ea typeface="+mn-ea"/>
                <a:cs typeface="+mn-cs"/>
              </a:rPr>
              <a:t> Correct gait is in accordance with the moderate angulation of the Malinois. There is a tendency to favor an extreme side gait in the American show ring, which is not correct for the breed. The Belgian Malinois is active and always on the move, seeming untiring. He moves with a supple, free and firm but never exaggerated ground-covering gait.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83</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85</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86</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sldNum" sz="quarter" idx="5"/>
          </p:nvPr>
        </p:nvSpPr>
        <p:spPr>
          <a:noFill/>
        </p:spPr>
        <p:txBody>
          <a:bodyPr/>
          <a:lstStyle/>
          <a:p>
            <a:fld id="{E2094393-8D6B-43AB-A165-6A6FA9799401}" type="slidenum">
              <a:rPr lang="en-US" smtClean="0"/>
              <a:pPr/>
              <a:t>12</a:t>
            </a:fld>
            <a:endParaRPr lang="en-US" dirty="0" smtClean="0"/>
          </a:p>
        </p:txBody>
      </p:sp>
      <p:sp>
        <p:nvSpPr>
          <p:cNvPr id="112643" name="Rectangle 2"/>
          <p:cNvSpPr>
            <a:spLocks noGrp="1" noRot="1" noChangeAspect="1" noChangeArrowheads="1" noTextEdit="1"/>
          </p:cNvSpPr>
          <p:nvPr>
            <p:ph type="sldImg"/>
          </p:nvPr>
        </p:nvSpPr>
        <p:spPr>
          <a:xfrm>
            <a:off x="1135063" y="658813"/>
            <a:ext cx="4587875" cy="3440112"/>
          </a:xfrm>
          <a:ln/>
        </p:spPr>
      </p:sp>
      <p:sp>
        <p:nvSpPr>
          <p:cNvPr id="112644" name="Rectangle 3"/>
          <p:cNvSpPr>
            <a:spLocks noGrp="1" noChangeArrowheads="1"/>
          </p:cNvSpPr>
          <p:nvPr>
            <p:ph type="body" idx="1"/>
          </p:nvPr>
        </p:nvSpPr>
        <p:spPr bwMode="auto">
          <a:xfrm>
            <a:off x="904875" y="4318000"/>
            <a:ext cx="5048250" cy="4025900"/>
          </a:xfrm>
          <a:prstGeom prst="rect">
            <a:avLst/>
          </a:prstGeom>
          <a:solidFill>
            <a:srgbClr val="FFFFFF"/>
          </a:solidFill>
          <a:ln>
            <a:solidFill>
              <a:srgbClr val="000000"/>
            </a:solidFill>
            <a:miter lim="800000"/>
            <a:headEnd/>
            <a:tailEnd/>
          </a:ln>
        </p:spPr>
        <p:txBody>
          <a:bodyPr lIns="89511" tIns="44755" rIns="89511" bIns="44755"/>
          <a:lstStyle/>
          <a:p>
            <a:r>
              <a:rPr lang="en-US" sz="1600" dirty="0" smtClean="0"/>
              <a:t>The Belgians were developed in Belgium as one breed with different coat types and colors</a:t>
            </a:r>
          </a:p>
          <a:p>
            <a:r>
              <a:rPr lang="en-US" sz="1600" dirty="0" smtClean="0"/>
              <a:t>Specific development of each of the coat types occurred in different areas surrounding Brussels.</a:t>
            </a:r>
          </a:p>
          <a:p>
            <a:r>
              <a:rPr lang="en-US" sz="1600" dirty="0" smtClean="0"/>
              <a:t>The well known and recognized Berger Belge dog of the Belgian farmer was the basis for each breeders lines. Breeders in each area focused on fixing coat types and color characteristics, all the while valuing the dogs common structure, agility and trainability. </a:t>
            </a:r>
          </a:p>
          <a:p>
            <a:r>
              <a:rPr lang="en-US" sz="1600" dirty="0" smtClean="0"/>
              <a:t>Mention if judging in Canada the breeds name has changed to the Belgian Shepherd Dog and all 4 breeds are shown together..</a:t>
            </a:r>
          </a:p>
          <a:p>
            <a:endParaRPr lang="en-US" sz="1600"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88</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89</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95</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dirty="0" smtClean="0"/>
              <a:t>The temperament of the Belgian Malinois is epitomized by his extreme devotion to his owner. Jean Marie Vansbutsele in his book “A Hundred</a:t>
            </a:r>
            <a:r>
              <a:rPr lang="en-US" baseline="0" dirty="0" smtClean="0"/>
              <a:t> Years of the Belgian Shepherd Dog” , writes “The Belgian Shepherd’s behavior is characterized by a greater sensitivity than other breeds and it is hyper-affectionate” A journalist in Zurich wrote in 1983 that they were called “Weiberhunde” – which signifies that the dog shows you his attachment.</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96</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ahoma" charset="0"/>
                <a:ea typeface="+mn-ea"/>
                <a:cs typeface="+mn-cs"/>
              </a:rPr>
              <a:t>The Malinois is considered a working dog in that many still work flocks and have guard duty.  For many ‘would be’ owners these are not necessarily optimal traits.</a:t>
            </a:r>
            <a:r>
              <a:rPr lang="en-US" sz="1200" kern="1200" baseline="0" dirty="0" smtClean="0">
                <a:solidFill>
                  <a:schemeClr val="tx1"/>
                </a:solidFill>
                <a:latin typeface="Tahoma" charset="0"/>
                <a:ea typeface="+mn-ea"/>
                <a:cs typeface="+mn-cs"/>
              </a:rPr>
              <a:t> </a:t>
            </a:r>
            <a:r>
              <a:rPr lang="en-US" sz="1200" kern="1200" dirty="0" smtClean="0">
                <a:solidFill>
                  <a:schemeClr val="tx1"/>
                </a:solidFill>
                <a:latin typeface="Tahoma" charset="0"/>
                <a:ea typeface="+mn-ea"/>
                <a:cs typeface="+mn-cs"/>
              </a:rPr>
              <a:t>A herding dog with territorial instincts, they are naturally suspicious,</a:t>
            </a:r>
            <a:r>
              <a:rPr lang="en-US" sz="1200" kern="1200" baseline="0" dirty="0" smtClean="0">
                <a:solidFill>
                  <a:schemeClr val="tx1"/>
                </a:solidFill>
                <a:latin typeface="Tahoma" charset="0"/>
                <a:ea typeface="+mn-ea"/>
                <a:cs typeface="+mn-cs"/>
              </a:rPr>
              <a:t> but extremely intelligent.  </a:t>
            </a:r>
            <a:r>
              <a:rPr lang="en-US" sz="1200" kern="1200" dirty="0" smtClean="0">
                <a:solidFill>
                  <a:schemeClr val="tx1"/>
                </a:solidFill>
                <a:latin typeface="Tahoma" charset="0"/>
                <a:ea typeface="+mn-ea"/>
                <a:cs typeface="+mn-cs"/>
              </a:rPr>
              <a:t>Active - Alert – Aware   Neither shy nor aggressive but may be reserved.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97</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dirty="0" smtClean="0"/>
              <a:t>A Malinois that is not mentally stimulated</a:t>
            </a:r>
            <a:r>
              <a:rPr lang="en-US" baseline="0" dirty="0" smtClean="0"/>
              <a:t> will probably acquire habits that do not endear it to their owners or families. They will find something to do.</a:t>
            </a:r>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102</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ahoma" charset="0"/>
                <a:ea typeface="+mn-ea"/>
                <a:cs typeface="+mn-cs"/>
              </a:rPr>
              <a:t>After 9/11 people became much more aware that the dogs they were seeing on the television were not all GSDs.  Breeders are being swamped with calls from people wanting what is perceived to be the latest ‘macho’ dog,</a:t>
            </a:r>
            <a:r>
              <a:rPr lang="en-US" sz="1200" kern="1200" baseline="0" dirty="0" smtClean="0">
                <a:solidFill>
                  <a:schemeClr val="tx1"/>
                </a:solidFill>
                <a:latin typeface="Tahoma" charset="0"/>
                <a:ea typeface="+mn-ea"/>
                <a:cs typeface="+mn-cs"/>
              </a:rPr>
              <a:t> </a:t>
            </a:r>
            <a:r>
              <a:rPr lang="en-US" sz="1200" kern="1200" dirty="0" smtClean="0">
                <a:solidFill>
                  <a:schemeClr val="tx1"/>
                </a:solidFill>
                <a:latin typeface="Tahoma" charset="0"/>
                <a:ea typeface="+mn-ea"/>
                <a:cs typeface="+mn-cs"/>
              </a:rPr>
              <a:t> many of the calls are legitimately from law enforcement too. Remember</a:t>
            </a:r>
            <a:r>
              <a:rPr lang="en-US" sz="1200" kern="1200" baseline="0" dirty="0" smtClean="0">
                <a:solidFill>
                  <a:schemeClr val="tx1"/>
                </a:solidFill>
                <a:latin typeface="Tahoma" charset="0"/>
                <a:ea typeface="+mn-ea"/>
                <a:cs typeface="+mn-cs"/>
              </a:rPr>
              <a:t> their service in WW2?….that dedication continues today as many serve in police departments, search &amp; rescue units, military operations, and homeland security.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104</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ahoma" charset="0"/>
                <a:ea typeface="+mn-ea"/>
                <a:cs typeface="+mn-cs"/>
              </a:rPr>
              <a:t>Dogs have been fighting alongside U.S. soldiers for more than 100 years, seeing combat in the</a:t>
            </a:r>
            <a:r>
              <a:rPr lang="en-US" sz="1200" kern="1200" baseline="0" dirty="0" smtClean="0">
                <a:solidFill>
                  <a:schemeClr val="tx1"/>
                </a:solidFill>
                <a:latin typeface="Tahoma" charset="0"/>
                <a:ea typeface="+mn-ea"/>
                <a:cs typeface="+mn-cs"/>
              </a:rPr>
              <a:t> Civil War</a:t>
            </a:r>
            <a:r>
              <a:rPr lang="en-US" sz="1200" b="0" u="none" strike="noStrike" kern="1200" baseline="0" dirty="0" smtClean="0">
                <a:solidFill>
                  <a:schemeClr val="tx1"/>
                </a:solidFill>
                <a:latin typeface="Tahoma" charset="0"/>
                <a:ea typeface="+mn-ea"/>
                <a:cs typeface="+mn-cs"/>
              </a:rPr>
              <a:t> </a:t>
            </a:r>
            <a:r>
              <a:rPr lang="en-US" sz="1200" kern="1200" dirty="0" smtClean="0">
                <a:solidFill>
                  <a:schemeClr val="tx1"/>
                </a:solidFill>
                <a:latin typeface="Tahoma" charset="0"/>
                <a:ea typeface="+mn-ea"/>
                <a:cs typeface="+mn-cs"/>
              </a:rPr>
              <a:t>and</a:t>
            </a:r>
            <a:r>
              <a:rPr lang="en-US" sz="1200" kern="1200" baseline="0" dirty="0" smtClean="0">
                <a:solidFill>
                  <a:schemeClr val="tx1"/>
                </a:solidFill>
                <a:latin typeface="Tahoma" charset="0"/>
                <a:ea typeface="+mn-ea"/>
                <a:cs typeface="+mn-cs"/>
              </a:rPr>
              <a:t> WWI</a:t>
            </a:r>
            <a:r>
              <a:rPr lang="en-US" sz="1200" kern="1200" dirty="0" smtClean="0">
                <a:solidFill>
                  <a:schemeClr val="tx1"/>
                </a:solidFill>
                <a:latin typeface="Tahoma" charset="0"/>
                <a:ea typeface="+mn-ea"/>
                <a:cs typeface="+mn-cs"/>
              </a:rPr>
              <a:t>. But their service was informal; only in 1942 were canines officially inducted into the U.S. Army. Today, they're a central part of U.S. efforts in Iraq and Afghanistan -- as of early 2010 the U.S. Army had </a:t>
            </a:r>
            <a:r>
              <a:rPr lang="en-US" sz="1200" b="1" u="none" strike="noStrike" kern="1200" dirty="0" smtClean="0">
                <a:solidFill>
                  <a:schemeClr val="tx1"/>
                </a:solidFill>
                <a:latin typeface="Tahoma" charset="0"/>
                <a:ea typeface="+mn-ea"/>
                <a:cs typeface="+mn-cs"/>
              </a:rPr>
              <a:t>2800</a:t>
            </a:r>
            <a:r>
              <a:rPr lang="en-US" sz="1200" kern="1200" dirty="0" smtClean="0">
                <a:solidFill>
                  <a:schemeClr val="tx1"/>
                </a:solidFill>
                <a:latin typeface="Tahoma" charset="0"/>
                <a:ea typeface="+mn-ea"/>
                <a:cs typeface="+mn-cs"/>
              </a:rPr>
              <a:t> active-duty dogs deployed (the largest canine contingent in the world). And these numbers will continue to grow</a:t>
            </a:r>
            <a:r>
              <a:rPr lang="en-US" sz="1200" b="1" kern="1200" dirty="0" smtClean="0">
                <a:solidFill>
                  <a:schemeClr val="tx1"/>
                </a:solidFill>
                <a:latin typeface="Tahoma" charset="0"/>
                <a:ea typeface="+mn-ea"/>
                <a:cs typeface="+mn-cs"/>
              </a:rPr>
              <a:t> </a:t>
            </a:r>
            <a:r>
              <a:rPr lang="en-US" sz="1200" kern="1200" dirty="0" smtClean="0">
                <a:solidFill>
                  <a:schemeClr val="tx1"/>
                </a:solidFill>
                <a:latin typeface="Tahoma" charset="0"/>
                <a:ea typeface="+mn-ea"/>
                <a:cs typeface="+mn-cs"/>
              </a:rPr>
              <a:t>as these dogs become an ever-more-vital military asset. So it should come as no surprise that among the 79 commandos involved in Operation Neptune Spear that resulted in Osama bin Laden's killing, </a:t>
            </a:r>
            <a:r>
              <a:rPr lang="en-US" sz="1200" b="1" u="none" strike="noStrike" kern="1200" dirty="0" smtClean="0">
                <a:solidFill>
                  <a:schemeClr val="tx1"/>
                </a:solidFill>
                <a:latin typeface="Tahoma" charset="0"/>
                <a:ea typeface="+mn-ea"/>
                <a:cs typeface="+mn-cs"/>
              </a:rPr>
              <a:t>there was one dog</a:t>
            </a:r>
            <a:r>
              <a:rPr lang="en-US" sz="1200" kern="1200" dirty="0" smtClean="0">
                <a:solidFill>
                  <a:schemeClr val="tx1"/>
                </a:solidFill>
                <a:latin typeface="Tahoma" charset="0"/>
                <a:ea typeface="+mn-ea"/>
                <a:cs typeface="+mn-cs"/>
              </a:rPr>
              <a:t> -- the elite of the four-legged variety. And though the dog in question remains an enigma -- another mysterious detail of the still-unfolding narrative of that historic mission -- there should be little reason to speculate about </a:t>
            </a:r>
            <a:r>
              <a:rPr lang="en-US" sz="1200" i="1" kern="1200" dirty="0" smtClean="0">
                <a:solidFill>
                  <a:schemeClr val="tx1"/>
                </a:solidFill>
                <a:latin typeface="Tahoma" charset="0"/>
                <a:ea typeface="+mn-ea"/>
                <a:cs typeface="+mn-cs"/>
              </a:rPr>
              <a:t>why</a:t>
            </a:r>
            <a:r>
              <a:rPr lang="en-US" sz="1200" kern="1200" dirty="0" smtClean="0">
                <a:solidFill>
                  <a:schemeClr val="tx1"/>
                </a:solidFill>
                <a:latin typeface="Tahoma" charset="0"/>
                <a:ea typeface="+mn-ea"/>
                <a:cs typeface="+mn-cs"/>
              </a:rPr>
              <a:t> there was a dog involved: Man's best friend is a pretty fearsome warrior.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Tahoma"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105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solidFill>
                  <a:srgbClr val="FF0000"/>
                </a:solidFill>
              </a:rPr>
              <a:t>CHECK NOTES HERE!   In the late 1950s the Black long haired dogs were granted breed recognition – the other coat</a:t>
            </a:r>
            <a:r>
              <a:rPr lang="en-US" baseline="0" dirty="0" smtClean="0">
                <a:solidFill>
                  <a:srgbClr val="FF0000"/>
                </a:solidFill>
              </a:rPr>
              <a:t> types were told to form their own clubs – the Tervuren club did in 1960. The Malinois numbers were too low and they stayed in the miscellaneous class.</a:t>
            </a:r>
            <a:endParaRPr lang="en-US" dirty="0" smtClean="0">
              <a:solidFill>
                <a:srgbClr val="FF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r>
              <a:rPr lang="en-US" sz="1200" kern="1200" dirty="0" smtClean="0">
                <a:solidFill>
                  <a:schemeClr val="tx1"/>
                </a:solidFill>
                <a:latin typeface="Tahoma" charset="0"/>
                <a:ea typeface="+mn-ea"/>
                <a:cs typeface="+mn-cs"/>
              </a:rPr>
              <a:t>Scientists at Auburn University's College of Veterinary Medicine have genetically bred and specially trained canines to not only detect stationary bombs or bomb-making materials, but identify and alert their handler to</a:t>
            </a:r>
            <a:r>
              <a:rPr lang="en-US" sz="1200" b="1" kern="1200" dirty="0" smtClean="0">
                <a:solidFill>
                  <a:schemeClr val="tx1"/>
                </a:solidFill>
                <a:latin typeface="Tahoma" charset="0"/>
                <a:ea typeface="+mn-ea"/>
                <a:cs typeface="+mn-cs"/>
              </a:rPr>
              <a:t> </a:t>
            </a:r>
            <a:r>
              <a:rPr lang="en-US" sz="1200" kern="1200" dirty="0" smtClean="0">
                <a:solidFill>
                  <a:schemeClr val="tx1"/>
                </a:solidFill>
                <a:latin typeface="Tahoma" charset="0"/>
                <a:ea typeface="+mn-ea"/>
                <a:cs typeface="+mn-cs"/>
              </a:rPr>
              <a:t>the </a:t>
            </a:r>
            <a:r>
              <a:rPr lang="en-US" sz="1200" i="1" kern="1200" dirty="0" smtClean="0">
                <a:solidFill>
                  <a:schemeClr val="tx1"/>
                </a:solidFill>
                <a:latin typeface="Tahoma" charset="0"/>
                <a:ea typeface="+mn-ea"/>
                <a:cs typeface="+mn-cs"/>
              </a:rPr>
              <a:t>moving</a:t>
            </a:r>
            <a:r>
              <a:rPr lang="en-US" sz="1200" kern="1200" dirty="0" smtClean="0">
                <a:solidFill>
                  <a:schemeClr val="tx1"/>
                </a:solidFill>
                <a:latin typeface="Tahoma" charset="0"/>
                <a:ea typeface="+mn-ea"/>
                <a:cs typeface="+mn-cs"/>
              </a:rPr>
              <a:t> scent of explosive devices and materials left behind in the air, say, as a suicide bomber walked through a crowd -- all without ever tipping off the perpetrator. While not as expensive as some military-trained dogs, the cost of breeding and training these dogs cost is not cheap at around $20,000 each.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ahoma" charset="0"/>
                <a:ea typeface="+mn-ea"/>
                <a:cs typeface="+mn-cs"/>
              </a:rPr>
              <a:t>Above, U.S. sergeant Matthew Templet and his bomb-sniffing dog Basco search for the explosives in an abandoned house in Haji Ghaffar village during a clearance patrol in Kandahar. In October 2010, the Pentagon </a:t>
            </a:r>
            <a:r>
              <a:rPr lang="en-US" sz="1200" b="0" u="none" strike="noStrike" kern="1200" dirty="0" smtClean="0">
                <a:solidFill>
                  <a:schemeClr val="tx1"/>
                </a:solidFill>
                <a:effectLst/>
                <a:latin typeface="Tahoma" charset="0"/>
                <a:ea typeface="+mn-ea"/>
                <a:cs typeface="+mn-cs"/>
              </a:rPr>
              <a:t>announced</a:t>
            </a:r>
            <a:r>
              <a:rPr lang="en-US" sz="1200" b="0" u="none" strike="noStrike" kern="1200" baseline="0" dirty="0" smtClean="0">
                <a:solidFill>
                  <a:schemeClr val="tx1"/>
                </a:solidFill>
                <a:effectLst/>
                <a:latin typeface="Tahoma" charset="0"/>
                <a:ea typeface="+mn-ea"/>
                <a:cs typeface="+mn-cs"/>
              </a:rPr>
              <a:t> </a:t>
            </a:r>
            <a:r>
              <a:rPr lang="en-US" sz="1200" kern="1200" dirty="0" smtClean="0">
                <a:solidFill>
                  <a:schemeClr val="tx1"/>
                </a:solidFill>
                <a:latin typeface="Tahoma" charset="0"/>
                <a:ea typeface="+mn-ea"/>
                <a:cs typeface="+mn-cs"/>
              </a:rPr>
              <a:t>that after six years and $19 billion spent in the attempt to build the ultimate bomb detector technology, dogs were still the most accurate sniffers around. The rate of detection with the Pentagon's fanciest equipment -- drones and aerial detectors -- was a 50 percent success rate, but when a dog was involved it rose to 80 percent. </a:t>
            </a:r>
          </a:p>
          <a:p>
            <a:endParaRPr lang="en-US" sz="1200" kern="1200" dirty="0" smtClean="0">
              <a:solidFill>
                <a:schemeClr val="tx1"/>
              </a:solidFill>
              <a:latin typeface="Tahoma"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106</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Tahoma" charset="0"/>
                <a:ea typeface="+mn-ea"/>
                <a:cs typeface="+mn-cs"/>
              </a:rPr>
              <a:t>It's not the gear that makes the dog:</a:t>
            </a:r>
            <a:r>
              <a:rPr lang="en-US" sz="1200" kern="1200" dirty="0" smtClean="0">
                <a:solidFill>
                  <a:schemeClr val="tx1"/>
                </a:solidFill>
                <a:latin typeface="Tahoma" charset="0"/>
                <a:ea typeface="+mn-ea"/>
                <a:cs typeface="+mn-cs"/>
              </a:rPr>
              <a:t> Military working dogs (MWDs in Army parlance) may not enjoy all the privileges of being full-fledged soldiers, but the U.S. military no longer considers them mere </a:t>
            </a:r>
            <a:r>
              <a:rPr lang="en-US" sz="1200" b="0" u="none" strike="noStrike" kern="1200" dirty="0" smtClean="0">
                <a:solidFill>
                  <a:schemeClr val="tx1"/>
                </a:solidFill>
                <a:latin typeface="Tahoma" charset="0"/>
                <a:ea typeface="+mn-ea"/>
                <a:cs typeface="+mn-cs"/>
              </a:rPr>
              <a:t>equipment</a:t>
            </a:r>
            <a:r>
              <a:rPr lang="en-US" sz="1200" kern="1200" dirty="0" smtClean="0">
                <a:solidFill>
                  <a:schemeClr val="tx1"/>
                </a:solidFill>
                <a:latin typeface="Tahoma" charset="0"/>
                <a:ea typeface="+mn-ea"/>
                <a:cs typeface="+mn-cs"/>
              </a:rPr>
              <a:t>. (The war dogs deployed to Vietnam during that conflict were</a:t>
            </a:r>
            <a:r>
              <a:rPr lang="en-US" sz="1200" kern="1200" dirty="0" smtClean="0">
                <a:solidFill>
                  <a:srgbClr val="000000"/>
                </a:solidFill>
                <a:latin typeface="Tahoma" charset="0"/>
                <a:ea typeface="+mn-ea"/>
                <a:cs typeface="+mn-cs"/>
              </a:rPr>
              <a:t> </a:t>
            </a:r>
            <a:r>
              <a:rPr lang="en-US" sz="1200" b="0" u="none" strike="noStrike" kern="1200" dirty="0" smtClean="0">
                <a:solidFill>
                  <a:srgbClr val="000000"/>
                </a:solidFill>
                <a:latin typeface="Tahoma" charset="0"/>
                <a:ea typeface="+mn-ea"/>
                <a:cs typeface="+mn-cs"/>
              </a:rPr>
              <a:t>classified</a:t>
            </a:r>
            <a:r>
              <a:rPr lang="en-US" sz="1200" kern="1200" dirty="0" smtClean="0">
                <a:solidFill>
                  <a:srgbClr val="000000"/>
                </a:solidFill>
                <a:latin typeface="Tahoma" charset="0"/>
                <a:ea typeface="+mn-ea"/>
                <a:cs typeface="+mn-cs"/>
              </a:rPr>
              <a:t> </a:t>
            </a:r>
            <a:r>
              <a:rPr lang="en-US" sz="1200" kern="1200" dirty="0" smtClean="0">
                <a:solidFill>
                  <a:schemeClr val="tx1"/>
                </a:solidFill>
                <a:latin typeface="Tahoma" charset="0"/>
                <a:ea typeface="+mn-ea"/>
                <a:cs typeface="+mn-cs"/>
              </a:rPr>
              <a:t>as "surplus equipment" and left behind.) Today, MWDs are outfitted with equipment of their own -- a range of specialized gear that includes </a:t>
            </a:r>
            <a:r>
              <a:rPr lang="en-US" sz="1200" b="0" u="none" strike="noStrike" kern="1200" dirty="0" err="1" smtClean="0">
                <a:solidFill>
                  <a:schemeClr val="tx1"/>
                </a:solidFill>
                <a:latin typeface="Tahoma" charset="0"/>
                <a:ea typeface="+mn-ea"/>
                <a:cs typeface="+mn-cs"/>
              </a:rPr>
              <a:t>Doggles</a:t>
            </a:r>
            <a:r>
              <a:rPr lang="en-US" sz="1200" b="0" u="none" strike="noStrike" kern="1200" dirty="0" smtClean="0">
                <a:solidFill>
                  <a:schemeClr val="tx1"/>
                </a:solidFill>
                <a:latin typeface="Tahoma" charset="0"/>
                <a:ea typeface="+mn-ea"/>
                <a:cs typeface="+mn-cs"/>
              </a:rPr>
              <a:t> </a:t>
            </a:r>
            <a:r>
              <a:rPr lang="en-US" sz="1200" kern="1200" dirty="0" smtClean="0">
                <a:solidFill>
                  <a:schemeClr val="tx1"/>
                </a:solidFill>
                <a:latin typeface="Tahoma" charset="0"/>
                <a:ea typeface="+mn-ea"/>
                <a:cs typeface="+mn-cs"/>
              </a:rPr>
              <a:t>(protective eye wear), body armor, life vests, gas masks, long-range GPS-equipped vests, and high-tech canine "</a:t>
            </a:r>
            <a:r>
              <a:rPr lang="en-US" sz="1200" b="0" u="none" strike="noStrike" kern="1200" dirty="0" smtClean="0">
                <a:solidFill>
                  <a:schemeClr val="tx1"/>
                </a:solidFill>
                <a:latin typeface="Tahoma" charset="0"/>
                <a:ea typeface="+mn-ea"/>
                <a:cs typeface="+mn-cs"/>
              </a:rPr>
              <a:t>flak jackets</a:t>
            </a:r>
            <a:r>
              <a:rPr lang="en-US" sz="1200" kern="1200" dirty="0" smtClean="0">
                <a:solidFill>
                  <a:schemeClr val="tx1"/>
                </a:solidFill>
                <a:latin typeface="Tahoma"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107</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It all shows up in the silhouette!!  It is part of the overall impression in the ring. In the showring the Malinois should be confident when approached. However, he is not expected to make overtures to the judge (but he may). He must be accepting of friendly strangers even though he does not necessarily solicit their attention. Malinois which shy away from the judge or resist his examination must be penalized. This fault,</a:t>
            </a:r>
            <a:r>
              <a:rPr lang="en-US" baseline="0" dirty="0" smtClean="0"/>
              <a:t> which may be rooted in a lack of training, poor socialization, poor bonding, or genetically poor character, presents a negative impression of the breed and such an individual should not be rewarded.</a:t>
            </a:r>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113</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115</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116</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117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r>
              <a:rPr lang="en-US" dirty="0" smtClean="0"/>
              <a:t>The Belgians shown here all give a beautiful picture of what your first impression should be.  Robust elegance.</a:t>
            </a:r>
          </a:p>
          <a:p>
            <a:endParaRPr lang="en-US" dirty="0" smtClean="0"/>
          </a:p>
          <a:p>
            <a:r>
              <a:rPr lang="en-US" dirty="0" smtClean="0"/>
              <a:t>The Belgian Malinois is a natural dog of moderate proportions demonstrating a harmonious blend of strength and elegance. He bears a close resemblance to the ancestors of all dogs and he demonstrates a strong degree of atavism. Correct Belgian Malinois breed type is often described best by its contrast between two extremes. </a:t>
            </a:r>
          </a:p>
          <a:p>
            <a:endParaRPr lang="en-US" dirty="0" smtClean="0"/>
          </a:p>
          <a:p>
            <a:r>
              <a:rPr lang="en-US" dirty="0" smtClean="0"/>
              <a:t>In the Blueprint of the Belgian Shepherd Dog, Dr. R. Pollet writes, "Strength and elegance are aspects which we must not consider as incompatible and which should go together in a most balanced way. Belgian Shepherds that are coarse, strong-limbed, or heavy are not typical. Yet the strength and robustness must be present, although Belgian Shepherds with a light skeleton ... are also not typical of the breed." Judges must be diligent in crediting the dog which demonstrates a balance between the two extremes.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118</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119</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120</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122</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123</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125</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7838"/>
            <a:ext cx="5486400" cy="40624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2B1F6FB-F1BD-4574-B04E-DD011B8B9B54}" type="slidenum">
              <a:rPr lang="en-US" smtClean="0"/>
              <a:pPr>
                <a:defRPr/>
              </a:pPr>
              <a:t>127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bwMode="auto">
          <a:xfrm>
            <a:off x="685800" y="4287838"/>
            <a:ext cx="5486400" cy="4062412"/>
          </a:xfrm>
          <a:prstGeom prst="rect">
            <a:avLst/>
          </a:prstGeom>
          <a:noFill/>
          <a:ln>
            <a:miter lim="800000"/>
            <a:headEnd/>
            <a:tailEnd/>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9F1BFE55-C61E-4F54-AA23-A92000186F89}" type="slidenum">
              <a:rPr lang="en-US"/>
              <a:pPr>
                <a:defRPr/>
              </a:pPr>
              <a:t>‹#›</a:t>
            </a:fld>
            <a:endParaRPr lang="en-US" dirty="0"/>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8B77ED2C-0745-4095-BF26-8A36F5F0F67A}" type="slidenum">
              <a:rPr lang="en-US"/>
              <a:pPr>
                <a:defRPr/>
              </a:pPr>
              <a:t>‹#›</a:t>
            </a:fld>
            <a:endParaRPr lang="en-US" dirty="0"/>
          </a:p>
        </p:txBody>
      </p:sp>
    </p:spTree>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8A84A4F7-B807-4318-8D3A-AC03869956A5}" type="slidenum">
              <a:rPr lang="en-US"/>
              <a:pPr>
                <a:defRPr/>
              </a:pPr>
              <a:t>‹#›</a:t>
            </a:fld>
            <a:endParaRPr lang="en-US" dirty="0"/>
          </a:p>
        </p:txBody>
      </p:sp>
    </p:spTree>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2531BE27-9C08-467F-A331-9559BE51A4FE}" type="slidenum">
              <a:rPr lang="en-US"/>
              <a:pPr>
                <a:defRPr/>
              </a:pPr>
              <a:t>‹#›</a:t>
            </a:fld>
            <a:endParaRPr lang="en-US" dirty="0"/>
          </a:p>
        </p:txBody>
      </p:sp>
    </p:spTree>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118FD32C-CAE0-4D0B-9993-EE90588B7582}" type="slidenum">
              <a:rPr lang="en-US"/>
              <a:pPr>
                <a:defRPr/>
              </a:pPr>
              <a:t>‹#›</a:t>
            </a:fld>
            <a:endParaRPr lang="en-US" dirty="0"/>
          </a:p>
        </p:txBody>
      </p:sp>
    </p:spTree>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vl1pPr>
          </a:lstStyle>
          <a:p>
            <a:pPr>
              <a:defRPr/>
            </a:pPr>
            <a:fld id="{BEA2EF90-960C-4CF2-815E-6B53CC075811}" type="slidenum">
              <a:rPr lang="en-US"/>
              <a:pPr>
                <a:defRPr/>
              </a:pPr>
              <a:t>‹#›</a:t>
            </a:fld>
            <a:endParaRPr lang="en-US" dirty="0"/>
          </a:p>
        </p:txBody>
      </p:sp>
    </p:spTree>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C4E069B8-6D3F-4BA5-A1C8-EF1BF2BDE453}" type="slidenum">
              <a:rPr lang="en-US"/>
              <a:pPr>
                <a:defRPr/>
              </a:pPr>
              <a:t>‹#›</a:t>
            </a:fld>
            <a:endParaRPr lang="en-US" dirty="0"/>
          </a:p>
        </p:txBody>
      </p:sp>
    </p:spTree>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531C1565-856F-4ACB-A0D0-EE82B656971B}" type="slidenum">
              <a:rPr lang="en-US"/>
              <a:pPr>
                <a:defRPr/>
              </a:pPr>
              <a:t>‹#›</a:t>
            </a:fld>
            <a:endParaRPr lang="en-US" dirty="0"/>
          </a:p>
        </p:txBody>
      </p:sp>
    </p:spTree>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E29477CB-8F84-4489-AA35-85B9A96F892E}" type="slidenum">
              <a:rPr lang="en-US"/>
              <a:pPr>
                <a:defRPr/>
              </a:pPr>
              <a:t>‹#›</a:t>
            </a:fld>
            <a:endParaRPr lang="en-US" dirty="0"/>
          </a:p>
        </p:txBody>
      </p: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vl1pPr>
          </a:lstStyle>
          <a:p>
            <a:pPr>
              <a:defRPr/>
            </a:pPr>
            <a:fld id="{8B2CE3DC-47C4-4C45-BD91-C089C5B387D2}" type="slidenum">
              <a:rPr lang="en-US"/>
              <a:pPr>
                <a:defRPr/>
              </a:pPr>
              <a:t>‹#›</a:t>
            </a:fld>
            <a:endParaRPr lang="en-US" dirty="0"/>
          </a:p>
        </p:txBody>
      </p:sp>
    </p:spTree>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vl1pPr>
          </a:lstStyle>
          <a:p>
            <a:pPr>
              <a:defRPr/>
            </a:pPr>
            <a:fld id="{FF4A9675-3A4F-41A3-8F6F-A6E7FBA32BCE}" type="slidenum">
              <a:rPr lang="en-US"/>
              <a:pPr>
                <a:defRPr/>
              </a:pPr>
              <a:t>‹#›</a:t>
            </a:fld>
            <a:endParaRPr lang="en-US" dirty="0"/>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vl1pPr>
          </a:lstStyle>
          <a:p>
            <a:pPr>
              <a:defRPr/>
            </a:pPr>
            <a:fld id="{4D8CF29B-FB98-4A0C-B78B-B4A6052E8B07}" type="slidenum">
              <a:rPr lang="en-US"/>
              <a:pPr>
                <a:defRPr/>
              </a:pPr>
              <a:t>‹#›</a:t>
            </a:fld>
            <a:endParaRPr lang="en-US" dirty="0"/>
          </a:p>
        </p:txBody>
      </p:sp>
    </p:spTree>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334BC15F-D9C1-47A4-AA2E-EC87D50CDCDA}" type="slidenum">
              <a:rPr lang="en-US"/>
              <a:pPr>
                <a:defRPr/>
              </a:pPr>
              <a:t>‹#›</a:t>
            </a:fld>
            <a:endParaRPr lang="en-US" dirty="0"/>
          </a:p>
        </p:txBody>
      </p:sp>
    </p:spTree>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F350DAAC-296D-440B-A42D-47BCFC61F12C}" type="slidenum">
              <a:rPr lang="en-US"/>
              <a:pPr>
                <a:defRPr/>
              </a:pPr>
              <a:t>‹#›</a:t>
            </a:fld>
            <a:endParaRPr lang="en-US" dirty="0"/>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2C18648-7A62-44C7-AA11-A3D1CE34B1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transition spd="med">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10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10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8.emf"/><Relationship Id="rId4" Type="http://schemas.openxmlformats.org/officeDocument/2006/relationships/oleObject" Target="../embeddings/oleObject1.bin"/></Relationships>
</file>

<file path=ppt/slides/_rels/slide11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slide" Target="slide12.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3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6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7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35.jpeg"/><Relationship Id="rId4" Type="http://schemas.openxmlformats.org/officeDocument/2006/relationships/image" Target="../media/image134.jpeg"/></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42.jpeg"/><Relationship Id="rId4" Type="http://schemas.openxmlformats.org/officeDocument/2006/relationships/image" Target="../media/image14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145.jpeg"/><Relationship Id="rId4" Type="http://schemas.openxmlformats.org/officeDocument/2006/relationships/image" Target="../media/image144.jpg"/></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8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6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96.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9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9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image" Target="../media/image18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381000"/>
            <a:ext cx="8229600" cy="914400"/>
          </a:xfrm>
        </p:spPr>
        <p:txBody>
          <a:bodyPr/>
          <a:lstStyle/>
          <a:p>
            <a:pPr eaLnBrk="1" hangingPunct="1">
              <a:defRPr/>
            </a:pPr>
            <a:r>
              <a:rPr lang="en-US" sz="5900" b="1" dirty="0" smtClean="0">
                <a:effectLst>
                  <a:outerShdw blurRad="38100" dist="38100" dir="2700000" algn="tl">
                    <a:srgbClr val="C0C0C0"/>
                  </a:outerShdw>
                </a:effectLst>
                <a:latin typeface="Trebuchet MS" pitchFamily="34" charset="0"/>
              </a:rPr>
              <a:t>The Belgian Malinois</a:t>
            </a:r>
          </a:p>
        </p:txBody>
      </p:sp>
      <p:sp>
        <p:nvSpPr>
          <p:cNvPr id="17411" name="Rectangle 3"/>
          <p:cNvSpPr>
            <a:spLocks noGrp="1" noChangeArrowheads="1"/>
          </p:cNvSpPr>
          <p:nvPr>
            <p:ph type="subTitle" idx="1"/>
          </p:nvPr>
        </p:nvSpPr>
        <p:spPr>
          <a:xfrm>
            <a:off x="228600" y="1981200"/>
            <a:ext cx="3886200" cy="2819400"/>
          </a:xfrm>
        </p:spPr>
        <p:txBody>
          <a:bodyPr/>
          <a:lstStyle/>
          <a:p>
            <a:pPr eaLnBrk="1" hangingPunct="1"/>
            <a:r>
              <a:rPr lang="en-US" sz="2400" dirty="0" smtClean="0"/>
              <a:t>Presented by </a:t>
            </a:r>
            <a:endParaRPr lang="en-US" sz="2800" dirty="0" smtClean="0">
              <a:latin typeface="Times New Roman" pitchFamily="18" charset="0"/>
            </a:endParaRPr>
          </a:p>
          <a:p>
            <a:pPr eaLnBrk="1" hangingPunct="1"/>
            <a:r>
              <a:rPr lang="en-US" sz="2800" b="1" dirty="0" smtClean="0">
                <a:latin typeface="Trebuchet MS" pitchFamily="34" charset="0"/>
              </a:rPr>
              <a:t>The </a:t>
            </a:r>
          </a:p>
          <a:p>
            <a:pPr eaLnBrk="1" hangingPunct="1"/>
            <a:r>
              <a:rPr lang="en-US" sz="2800" b="1" dirty="0" smtClean="0">
                <a:latin typeface="Trebuchet MS" pitchFamily="34" charset="0"/>
              </a:rPr>
              <a:t>American Belgian Malinois Club</a:t>
            </a:r>
          </a:p>
          <a:p>
            <a:pPr eaLnBrk="1" hangingPunct="1"/>
            <a:endParaRPr lang="en-US" sz="2800" b="1" dirty="0" smtClean="0">
              <a:latin typeface="Times New Roman" pitchFamily="18" charset="0"/>
            </a:endParaRPr>
          </a:p>
          <a:p>
            <a:pPr eaLnBrk="1" hangingPunct="1"/>
            <a:endParaRPr lang="en-US" dirty="0" smtClean="0"/>
          </a:p>
          <a:p>
            <a:pPr eaLnBrk="1" hangingPunct="1"/>
            <a:endParaRPr lang="en-US" dirty="0" smtClean="0"/>
          </a:p>
          <a:p>
            <a:pPr eaLnBrk="1" hangingPunct="1"/>
            <a:endParaRPr lang="en-US" dirty="0" smtClean="0"/>
          </a:p>
          <a:p>
            <a:pPr eaLnBrk="1" hangingPunct="1"/>
            <a:r>
              <a:rPr lang="en-US" sz="2400" dirty="0" smtClean="0">
                <a:solidFill>
                  <a:schemeClr val="tx2"/>
                </a:solidFill>
              </a:rPr>
              <a:t>©ABMC</a:t>
            </a:r>
            <a:endParaRPr lang="en-US" sz="4800" dirty="0" smtClean="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676400"/>
            <a:ext cx="4078685" cy="4044696"/>
          </a:xfrm>
          <a:prstGeom prst="rect">
            <a:avLst/>
          </a:prstGeom>
        </p:spPr>
      </p:pic>
    </p:spTree>
  </p:cSld>
  <p:clrMapOvr>
    <a:masterClrMapping/>
  </p:clrMapOvr>
  <p:transition spd="med">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3200400" cy="715962"/>
          </a:xfrm>
        </p:spPr>
        <p:txBody>
          <a:bodyPr/>
          <a:lstStyle/>
          <a:p>
            <a:pPr algn="l" eaLnBrk="1" hangingPunct="1"/>
            <a:r>
              <a:rPr lang="en-US" b="1" dirty="0" smtClean="0">
                <a:latin typeface="Trebuchet MS" pitchFamily="34" charset="0"/>
              </a:rPr>
              <a:t>History</a:t>
            </a:r>
          </a:p>
        </p:txBody>
      </p:sp>
      <p:sp>
        <p:nvSpPr>
          <p:cNvPr id="21507" name="Content Placeholder 2"/>
          <p:cNvSpPr>
            <a:spLocks noGrp="1"/>
          </p:cNvSpPr>
          <p:nvPr>
            <p:ph idx="1"/>
          </p:nvPr>
        </p:nvSpPr>
        <p:spPr>
          <a:xfrm>
            <a:off x="381000" y="4724400"/>
            <a:ext cx="8534400" cy="1676400"/>
          </a:xfrm>
        </p:spPr>
        <p:txBody>
          <a:bodyPr/>
          <a:lstStyle/>
          <a:p>
            <a:pPr eaLnBrk="1" hangingPunct="1">
              <a:spcBef>
                <a:spcPct val="50000"/>
              </a:spcBef>
              <a:buFontTx/>
              <a:buNone/>
            </a:pPr>
            <a:r>
              <a:rPr lang="en-US" sz="2400" dirty="0" smtClean="0"/>
              <a:t>All Belgians were registered as one breed with the American Kennel Club until 1959 when the breed was split into three.</a:t>
            </a:r>
          </a:p>
          <a:p>
            <a:pPr eaLnBrk="1" hangingPunct="1">
              <a:spcBef>
                <a:spcPct val="50000"/>
              </a:spcBef>
              <a:buFontTx/>
              <a:buNone/>
            </a:pPr>
            <a:r>
              <a:rPr lang="en-US" sz="2400" dirty="0" smtClean="0"/>
              <a:t>Good breed type has not changed over the years – this illustration is from a 1928 Belgian pedigree.</a:t>
            </a:r>
          </a:p>
          <a:p>
            <a:pPr algn="ctr" eaLnBrk="1" hangingPunct="1">
              <a:buFontTx/>
              <a:buNone/>
            </a:pPr>
            <a:endParaRPr lang="en-US" dirty="0" smtClean="0"/>
          </a:p>
        </p:txBody>
      </p:sp>
      <p:pic>
        <p:nvPicPr>
          <p:cNvPr id="21508" name="Picture 3" descr="3oldhds"/>
          <p:cNvPicPr>
            <a:picLocks noChangeAspect="1" noChangeArrowheads="1"/>
          </p:cNvPicPr>
          <p:nvPr/>
        </p:nvPicPr>
        <p:blipFill>
          <a:blip r:embed="rId3" cstate="print"/>
          <a:srcRect/>
          <a:stretch>
            <a:fillRect/>
          </a:stretch>
        </p:blipFill>
        <p:spPr bwMode="auto">
          <a:xfrm>
            <a:off x="1676400" y="1066800"/>
            <a:ext cx="5410200" cy="3548063"/>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9313" y="498763"/>
            <a:ext cx="6324600" cy="461665"/>
          </a:xfrm>
          <a:prstGeom prst="rect">
            <a:avLst/>
          </a:prstGeom>
        </p:spPr>
        <p:txBody>
          <a:bodyPr wrap="square">
            <a:spAutoFit/>
          </a:bodyPr>
          <a:lstStyle/>
          <a:p>
            <a:pPr algn="ctr"/>
            <a:r>
              <a:rPr lang="en-US" sz="2400" dirty="0" smtClean="0">
                <a:latin typeface="Trebuchet MS" pitchFamily="34" charset="0"/>
              </a:rPr>
              <a:t>They excel </a:t>
            </a:r>
            <a:r>
              <a:rPr lang="en-US" sz="2400" dirty="0">
                <a:latin typeface="Trebuchet MS" pitchFamily="34" charset="0"/>
              </a:rPr>
              <a:t>in </a:t>
            </a:r>
            <a:r>
              <a:rPr lang="en-US" sz="2400" dirty="0" smtClean="0">
                <a:latin typeface="Trebuchet MS" pitchFamily="34" charset="0"/>
              </a:rPr>
              <a:t>herding</a:t>
            </a:r>
            <a:endParaRPr lang="en-US" sz="2400" dirty="0"/>
          </a:p>
        </p:txBody>
      </p:sp>
      <p:pic>
        <p:nvPicPr>
          <p:cNvPr id="4" name="Picture 6" descr="C:\Users\Friedows\Pictures\ABMC\MAL-Herd2.jpg"/>
          <p:cNvPicPr>
            <a:picLocks noChangeAspect="1" noChangeArrowheads="1"/>
          </p:cNvPicPr>
          <p:nvPr/>
        </p:nvPicPr>
        <p:blipFill>
          <a:blip r:embed="rId2" cstate="print"/>
          <a:srcRect/>
          <a:stretch>
            <a:fillRect/>
          </a:stretch>
        </p:blipFill>
        <p:spPr bwMode="auto">
          <a:xfrm>
            <a:off x="4503845" y="1295400"/>
            <a:ext cx="4351281" cy="2028240"/>
          </a:xfrm>
          <a:prstGeom prst="rect">
            <a:avLst/>
          </a:prstGeom>
          <a:noFill/>
        </p:spPr>
      </p:pic>
      <p:pic>
        <p:nvPicPr>
          <p:cNvPr id="40962" name="Picture 2" descr="C:\Users\Friedow\Pictures\ABMC\AKC dogBook\Herding Lacie driv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461" y="1826327"/>
            <a:ext cx="4019196" cy="1497313"/>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Friedow\Pictures\ABMC\Belgian-Malinois---Herd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5384" y="4034641"/>
            <a:ext cx="2863456" cy="1927282"/>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Friedow\Pictures\ABMC\herd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820887"/>
            <a:ext cx="5454531" cy="235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737711"/>
      </p:ext>
    </p:extLst>
  </p:cSld>
  <p:clrMapOvr>
    <a:masterClrMapping/>
  </p:clrMapOvr>
  <p:transition spd="med">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C:\Users\Friedow\Pictures\ABMC\Belgian-Malinois-Wal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6893" y="450004"/>
            <a:ext cx="2518569" cy="3055196"/>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C:\Users\Friedow\Pictures\ABMC\Belgian-Malinois-freestyl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26" y="1203867"/>
            <a:ext cx="2186992" cy="2790996"/>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C:\Users\Friedow\Pictures\ABMC\work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994863"/>
            <a:ext cx="3814763" cy="2657571"/>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C:\Users\Friedow\Pictures\ABMC\dockdiv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770" y="1402216"/>
            <a:ext cx="3276601" cy="2438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304800"/>
            <a:ext cx="4876799" cy="830997"/>
          </a:xfrm>
          <a:prstGeom prst="rect">
            <a:avLst/>
          </a:prstGeom>
          <a:noFill/>
        </p:spPr>
        <p:txBody>
          <a:bodyPr wrap="square" rtlCol="0">
            <a:spAutoFit/>
          </a:bodyPr>
          <a:lstStyle/>
          <a:p>
            <a:r>
              <a:rPr lang="en-US" sz="2400" dirty="0" smtClean="0">
                <a:latin typeface="Trebuchet MS" panose="020B0603020202020204" pitchFamily="34" charset="0"/>
              </a:rPr>
              <a:t>Whatever your game</a:t>
            </a:r>
          </a:p>
          <a:p>
            <a:pPr algn="ctr"/>
            <a:r>
              <a:rPr lang="en-US" sz="2400" dirty="0" smtClean="0">
                <a:latin typeface="Trebuchet MS" panose="020B0603020202020204" pitchFamily="34" charset="0"/>
              </a:rPr>
              <a:t>  they will perform</a:t>
            </a:r>
            <a:endParaRPr lang="en-US" sz="2400" dirty="0">
              <a:latin typeface="Trebuchet MS" panose="020B0603020202020204"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3896979"/>
            <a:ext cx="4000502" cy="2667001"/>
          </a:xfrm>
          <a:prstGeom prst="rect">
            <a:avLst/>
          </a:prstGeom>
        </p:spPr>
      </p:pic>
    </p:spTree>
    <p:extLst>
      <p:ext uri="{BB962C8B-B14F-4D97-AF65-F5344CB8AC3E}">
        <p14:creationId xmlns:p14="http://schemas.microsoft.com/office/powerpoint/2010/main" val="1545415429"/>
      </p:ext>
    </p:extLst>
  </p:cSld>
  <p:clrMapOvr>
    <a:masterClrMapping/>
  </p:clrMapOvr>
  <p:transition spd="med">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792162"/>
          </a:xfrm>
        </p:spPr>
        <p:txBody>
          <a:bodyPr/>
          <a:lstStyle/>
          <a:p>
            <a:pPr algn="l"/>
            <a:r>
              <a:rPr lang="en-US" sz="2800" dirty="0" smtClean="0">
                <a:latin typeface="Trebuchet MS" pitchFamily="34" charset="0"/>
              </a:rPr>
              <a:t>Temperament </a:t>
            </a:r>
            <a:r>
              <a:rPr lang="en-US" sz="3200" dirty="0" smtClean="0">
                <a:latin typeface="Trebuchet MS" pitchFamily="34" charset="0"/>
              </a:rPr>
              <a:t>- </a:t>
            </a:r>
            <a:r>
              <a:rPr lang="en-US" sz="2400" dirty="0" smtClean="0">
                <a:latin typeface="Trebuchet MS" pitchFamily="34" charset="0"/>
              </a:rPr>
              <a:t>they love to PLAY</a:t>
            </a:r>
            <a:endParaRPr lang="en-US" sz="2400" dirty="0">
              <a:latin typeface="Trebuchet MS" pitchFamily="34" charset="0"/>
            </a:endParaRPr>
          </a:p>
        </p:txBody>
      </p:sp>
      <p:pic>
        <p:nvPicPr>
          <p:cNvPr id="41988" name="Picture 4" descr="C:\Users\Friedow\Pictures\ABMC\winter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2609850" cy="1852613"/>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C:\Users\Friedow\Pictures\ABMC\MAL-Fu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44038"/>
            <a:ext cx="3952875" cy="2606675"/>
          </a:xfrm>
          <a:prstGeom prst="rect">
            <a:avLst/>
          </a:prstGeom>
          <a:noFill/>
          <a:extLst>
            <a:ext uri="{909E8E84-426E-40DD-AFC4-6F175D3DCCD1}">
              <a14:hiddenFill xmlns:a14="http://schemas.microsoft.com/office/drawing/2010/main">
                <a:solidFill>
                  <a:srgbClr val="FFFFFF"/>
                </a:solidFill>
              </a14:hiddenFill>
            </a:ext>
          </a:extLst>
        </p:spPr>
      </p:pic>
      <p:pic>
        <p:nvPicPr>
          <p:cNvPr id="221188" name="Picture 4" descr="C:\Users\Friedows\Pictures\ABMC\MAL-PuppyFun.jpg"/>
          <p:cNvPicPr>
            <a:picLocks noChangeAspect="1" noChangeArrowheads="1"/>
          </p:cNvPicPr>
          <p:nvPr/>
        </p:nvPicPr>
        <p:blipFill>
          <a:blip r:embed="rId5" cstate="print"/>
          <a:srcRect/>
          <a:stretch>
            <a:fillRect/>
          </a:stretch>
        </p:blipFill>
        <p:spPr bwMode="auto">
          <a:xfrm>
            <a:off x="2667000" y="2987499"/>
            <a:ext cx="3048000" cy="2177875"/>
          </a:xfrm>
          <a:prstGeom prst="rect">
            <a:avLst/>
          </a:prstGeom>
          <a:noFill/>
        </p:spPr>
      </p:pic>
      <p:pic>
        <p:nvPicPr>
          <p:cNvPr id="41986" name="Picture 2" descr="C:\Users\Friedow\Pictures\ABMC\AKC dogBook\Malinois - Ball Pla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452" y="3474604"/>
            <a:ext cx="2809504" cy="3005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Friedows\Pictures\ABMC\MAL-Flyball.jpg"/>
          <p:cNvPicPr>
            <a:picLocks noChangeAspect="1" noChangeArrowheads="1"/>
          </p:cNvPicPr>
          <p:nvPr/>
        </p:nvPicPr>
        <p:blipFill>
          <a:blip r:embed="rId7" cstate="print"/>
          <a:srcRect/>
          <a:stretch>
            <a:fillRect/>
          </a:stretch>
        </p:blipFill>
        <p:spPr bwMode="auto">
          <a:xfrm>
            <a:off x="5594825" y="4343400"/>
            <a:ext cx="3205162" cy="2136776"/>
          </a:xfrm>
          <a:prstGeom prst="rect">
            <a:avLst/>
          </a:prstGeom>
          <a:noFill/>
        </p:spPr>
      </p:pic>
    </p:spTree>
  </p:cSld>
  <p:clrMapOvr>
    <a:masterClrMapping/>
  </p:clrMapOvr>
  <p:transition spd="med">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17212"/>
            <a:ext cx="3810000" cy="461665"/>
          </a:xfrm>
          <a:prstGeom prst="rect">
            <a:avLst/>
          </a:prstGeom>
        </p:spPr>
        <p:txBody>
          <a:bodyPr wrap="square">
            <a:spAutoFit/>
          </a:bodyPr>
          <a:lstStyle/>
          <a:p>
            <a:pPr algn="ctr"/>
            <a:r>
              <a:rPr lang="en-US" sz="2400" dirty="0" smtClean="0">
                <a:latin typeface="Trebuchet MS" pitchFamily="34" charset="0"/>
              </a:rPr>
              <a:t>They love </a:t>
            </a:r>
            <a:r>
              <a:rPr lang="en-US" sz="2400" dirty="0">
                <a:latin typeface="Trebuchet MS" pitchFamily="34" charset="0"/>
              </a:rPr>
              <a:t>to </a:t>
            </a:r>
            <a:r>
              <a:rPr lang="en-US" sz="2400" dirty="0" smtClean="0">
                <a:latin typeface="Trebuchet MS" pitchFamily="34" charset="0"/>
              </a:rPr>
              <a:t>WORK</a:t>
            </a:r>
            <a:endParaRPr lang="en-US" dirty="0"/>
          </a:p>
        </p:txBody>
      </p:sp>
      <p:pic>
        <p:nvPicPr>
          <p:cNvPr id="48130" name="Picture 2" descr="C:\Users\Friedow\Pictures\ABMC\search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73382"/>
            <a:ext cx="2147903" cy="3356099"/>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C:\Users\Friedow\Pictures\ABMC\searchma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79715"/>
            <a:ext cx="2204775" cy="1992086"/>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C:\Users\Friedow\Pictures\ABMC\searchma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2958" y="3393477"/>
            <a:ext cx="2192779" cy="3118281"/>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descr="C:\Users\Friedow\Pictures\ABMC\searchmal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393477"/>
            <a:ext cx="32194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C:\Users\Friedow\Pictures\ABMC\searchmal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924945"/>
            <a:ext cx="3353137" cy="2236562"/>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descr="C:\Users\Friedow\Pictures\ABMC\searchm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6880" y="1143000"/>
            <a:ext cx="2300287" cy="249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405810"/>
      </p:ext>
    </p:extLst>
  </p:cSld>
  <p:clrMapOvr>
    <a:masterClrMapping/>
  </p:clrMapOvr>
  <p:transition spd="med">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lstStyle/>
          <a:p>
            <a:r>
              <a:rPr lang="en-US" sz="2400" dirty="0" smtClean="0">
                <a:latin typeface="Trebuchet MS" pitchFamily="34" charset="0"/>
              </a:rPr>
              <a:t>…..and WORK hard – there is a proud history</a:t>
            </a:r>
            <a:br>
              <a:rPr lang="en-US" sz="2400" dirty="0" smtClean="0">
                <a:latin typeface="Trebuchet MS" pitchFamily="34" charset="0"/>
              </a:rPr>
            </a:br>
            <a:r>
              <a:rPr lang="en-US" sz="2400" dirty="0" smtClean="0">
                <a:latin typeface="Trebuchet MS" pitchFamily="34" charset="0"/>
              </a:rPr>
              <a:t> of service and trainability.</a:t>
            </a:r>
            <a:endParaRPr lang="en-US" sz="2400" dirty="0">
              <a:latin typeface="Trebuchet MS" pitchFamily="34" charset="0"/>
            </a:endParaRPr>
          </a:p>
        </p:txBody>
      </p:sp>
      <p:pic>
        <p:nvPicPr>
          <p:cNvPr id="224258" name="Picture 2" descr="C:\Users\Friedows\Pictures\ABMC\Zucklen.jpg"/>
          <p:cNvPicPr>
            <a:picLocks noChangeAspect="1" noChangeArrowheads="1"/>
          </p:cNvPicPr>
          <p:nvPr/>
        </p:nvPicPr>
        <p:blipFill>
          <a:blip r:embed="rId3" cstate="print"/>
          <a:srcRect/>
          <a:stretch>
            <a:fillRect/>
          </a:stretch>
        </p:blipFill>
        <p:spPr bwMode="auto">
          <a:xfrm>
            <a:off x="4800600" y="1600200"/>
            <a:ext cx="3071813" cy="4914900"/>
          </a:xfrm>
          <a:prstGeom prst="rect">
            <a:avLst/>
          </a:prstGeom>
          <a:noFill/>
        </p:spPr>
      </p:pic>
      <p:pic>
        <p:nvPicPr>
          <p:cNvPr id="5" name="Picture 8" descr="Rusty"/>
          <p:cNvPicPr>
            <a:picLocks noChangeAspect="1" noChangeArrowheads="1"/>
          </p:cNvPicPr>
          <p:nvPr/>
        </p:nvPicPr>
        <p:blipFill>
          <a:blip r:embed="rId4" cstate="print"/>
          <a:srcRect/>
          <a:stretch>
            <a:fillRect/>
          </a:stretch>
        </p:blipFill>
        <p:spPr bwMode="auto">
          <a:xfrm>
            <a:off x="1447800" y="1676400"/>
            <a:ext cx="2438400" cy="4783015"/>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latin typeface="Trebuchet MS" pitchFamily="34" charset="0"/>
              </a:rPr>
              <a:t>That work ethic is very evident and active in today’s world. A U.S. soldier with the 10th Special Forces Group and his dog leap off the ramp of a CH-47 Chinook helicopter during water training over the Gulf of Mexico as part of exercise Emerald Warrior </a:t>
            </a:r>
            <a:endParaRPr lang="en-US" sz="2000" dirty="0">
              <a:latin typeface="Trebuchet MS" pitchFamily="34" charset="0"/>
            </a:endParaRPr>
          </a:p>
        </p:txBody>
      </p:sp>
      <p:pic>
        <p:nvPicPr>
          <p:cNvPr id="4" name="Content Placeholder 3" descr="workingMal.jpg"/>
          <p:cNvPicPr>
            <a:picLocks noGrp="1" noChangeAspect="1"/>
          </p:cNvPicPr>
          <p:nvPr>
            <p:ph idx="1"/>
          </p:nvPr>
        </p:nvPicPr>
        <p:blipFill>
          <a:blip r:embed="rId3" cstate="print"/>
          <a:stretch>
            <a:fillRect/>
          </a:stretch>
        </p:blipFill>
        <p:spPr>
          <a:xfrm>
            <a:off x="762000" y="1473515"/>
            <a:ext cx="7467600" cy="4970693"/>
          </a:xfrm>
        </p:spPr>
      </p:pic>
    </p:spTree>
  </p:cSld>
  <p:clrMapOvr>
    <a:masterClrMapping/>
  </p:clrMapOvr>
  <p:transition spd="med">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smtClean="0">
                <a:latin typeface="Trebuchet MS" pitchFamily="34" charset="0"/>
              </a:rPr>
              <a:t>The nose knows:</a:t>
            </a:r>
            <a:r>
              <a:rPr lang="en-US" sz="1600" dirty="0" smtClean="0">
                <a:latin typeface="Trebuchet MS" pitchFamily="34" charset="0"/>
              </a:rPr>
              <a:t> A canine's olfactory powers are well known -- dogs are now even being used to sniff out rare types of cancer -- and that natural ability hasn't gone unnoticed by the U.S. military. More remarkable still are </a:t>
            </a:r>
            <a:r>
              <a:rPr lang="en-US" sz="1600" dirty="0" smtClean="0">
                <a:solidFill>
                  <a:schemeClr val="tx1"/>
                </a:solidFill>
                <a:latin typeface="Trebuchet MS" pitchFamily="34" charset="0"/>
              </a:rPr>
              <a:t>vapor-wake dogs. </a:t>
            </a:r>
            <a:endParaRPr lang="en-US" sz="2400" dirty="0">
              <a:solidFill>
                <a:schemeClr val="tx1"/>
              </a:solidFill>
              <a:latin typeface="Trebuchet MS" pitchFamily="34" charset="0"/>
            </a:endParaRPr>
          </a:p>
        </p:txBody>
      </p:sp>
      <p:pic>
        <p:nvPicPr>
          <p:cNvPr id="4" name="Content Placeholder 3" descr="workBelgian.jpg"/>
          <p:cNvPicPr>
            <a:picLocks noGrp="1" noChangeAspect="1"/>
          </p:cNvPicPr>
          <p:nvPr>
            <p:ph idx="1"/>
          </p:nvPr>
        </p:nvPicPr>
        <p:blipFill>
          <a:blip r:embed="rId3" cstate="print"/>
          <a:stretch>
            <a:fillRect/>
          </a:stretch>
        </p:blipFill>
        <p:spPr>
          <a:xfrm>
            <a:off x="715749" y="1362602"/>
            <a:ext cx="7666251" cy="4992162"/>
          </a:xfrm>
        </p:spPr>
      </p:pic>
    </p:spTree>
  </p:cSld>
  <p:clrMapOvr>
    <a:masterClrMapping/>
  </p:clrMapOvr>
  <p:transition spd="med">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smtClean="0"/>
              <a:t/>
            </a:r>
            <a:br>
              <a:rPr lang="en-US" sz="1600" b="1" dirty="0" smtClean="0"/>
            </a:br>
            <a:r>
              <a:rPr lang="en-US" sz="1600" b="1" dirty="0" smtClean="0"/>
              <a:t/>
            </a:r>
            <a:br>
              <a:rPr lang="en-US" sz="1600" b="1" dirty="0" smtClean="0"/>
            </a:br>
            <a:r>
              <a:rPr lang="en-US" sz="1400" b="1" dirty="0" smtClean="0"/>
              <a:t/>
            </a:r>
            <a:br>
              <a:rPr lang="en-US" sz="1400" b="1" dirty="0" smtClean="0"/>
            </a:br>
            <a:r>
              <a:rPr lang="en-US" sz="1600" b="1" dirty="0" smtClean="0">
                <a:latin typeface="Trebuchet MS" pitchFamily="34" charset="0"/>
              </a:rPr>
              <a:t>Fierce protectors: </a:t>
            </a:r>
            <a:r>
              <a:rPr lang="en-US" sz="1600" dirty="0" smtClean="0">
                <a:latin typeface="Trebuchet MS" pitchFamily="34" charset="0"/>
              </a:rPr>
              <a:t>Military dogs and their handlers often form deep bonds -- it's an essential part of the canine-handler relationship that is specifically built into their training regimen. The personal attachments are often so intense that it can take weeks of training before a dog can begin working with a new handler. </a:t>
            </a:r>
            <a:r>
              <a:rPr lang="en-US" dirty="0" smtClean="0"/>
              <a:t/>
            </a:r>
            <a:br>
              <a:rPr lang="en-US" dirty="0" smtClean="0"/>
            </a:br>
            <a:endParaRPr lang="en-US" dirty="0"/>
          </a:p>
        </p:txBody>
      </p:sp>
      <p:pic>
        <p:nvPicPr>
          <p:cNvPr id="4" name="Content Placeholder 3" descr="workMal3.jpg"/>
          <p:cNvPicPr>
            <a:picLocks noGrp="1" noChangeAspect="1"/>
          </p:cNvPicPr>
          <p:nvPr>
            <p:ph idx="1"/>
          </p:nvPr>
        </p:nvPicPr>
        <p:blipFill>
          <a:blip r:embed="rId3" cstate="print"/>
          <a:stretch>
            <a:fillRect/>
          </a:stretch>
        </p:blipFill>
        <p:spPr>
          <a:xfrm>
            <a:off x="762000" y="1473752"/>
            <a:ext cx="7391400" cy="4919972"/>
          </a:xfrm>
        </p:spPr>
      </p:pic>
    </p:spTree>
  </p:cSld>
  <p:clrMapOvr>
    <a:masterClrMapping/>
  </p:clrMapOvr>
  <p:transition spd="med">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077200" cy="1706562"/>
          </a:xfrm>
        </p:spPr>
        <p:txBody>
          <a:bodyPr/>
          <a:lstStyle/>
          <a:p>
            <a:r>
              <a:rPr lang="en-US" sz="2400" dirty="0" smtClean="0"/>
              <a:t> 100 years later, this quote still rings true, “His sagacity, activity, and enduring strength and dauntless courage fit him as a protector for his Belgian master”.</a:t>
            </a:r>
            <a:endParaRPr lang="en-US" sz="2400" dirty="0"/>
          </a:p>
        </p:txBody>
      </p:sp>
      <p:pic>
        <p:nvPicPr>
          <p:cNvPr id="4" name="Content Placeholder 3" descr="~MAP0000 (1).jpg"/>
          <p:cNvPicPr>
            <a:picLocks noGrp="1" noChangeAspect="1"/>
          </p:cNvPicPr>
          <p:nvPr>
            <p:ph idx="1"/>
          </p:nvPr>
        </p:nvPicPr>
        <p:blipFill>
          <a:blip r:embed="rId2" cstate="print"/>
          <a:stretch>
            <a:fillRect/>
          </a:stretch>
        </p:blipFill>
        <p:spPr>
          <a:xfrm>
            <a:off x="1752600" y="2007500"/>
            <a:ext cx="2667000" cy="4437132"/>
          </a:xfrm>
        </p:spPr>
      </p:pic>
      <p:pic>
        <p:nvPicPr>
          <p:cNvPr id="6" name="Picture 5" descr="WorkMal4.jpg"/>
          <p:cNvPicPr>
            <a:picLocks noChangeAspect="1"/>
          </p:cNvPicPr>
          <p:nvPr/>
        </p:nvPicPr>
        <p:blipFill>
          <a:blip r:embed="rId3" cstate="print"/>
          <a:stretch>
            <a:fillRect/>
          </a:stretch>
        </p:blipFill>
        <p:spPr>
          <a:xfrm>
            <a:off x="5029200" y="2057400"/>
            <a:ext cx="2741234" cy="4114800"/>
          </a:xfrm>
          <a:prstGeom prst="rect">
            <a:avLst/>
          </a:prstGeom>
        </p:spPr>
      </p:pic>
    </p:spTree>
  </p:cSld>
  <p:clrMapOvr>
    <a:masterClrMapping/>
  </p:clrMapOvr>
  <p:transition spd="med">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52400" y="381000"/>
            <a:ext cx="8763000" cy="1143000"/>
          </a:xfrm>
        </p:spPr>
        <p:txBody>
          <a:bodyPr/>
          <a:lstStyle/>
          <a:p>
            <a:pPr algn="l" eaLnBrk="1" hangingPunct="1"/>
            <a:r>
              <a:rPr lang="en-US" sz="3600" dirty="0" smtClean="0">
                <a:latin typeface="Trebuchet MS" pitchFamily="34" charset="0"/>
              </a:rPr>
              <a:t>Temperament </a:t>
            </a:r>
            <a:r>
              <a:rPr lang="en-US" sz="2800" dirty="0" smtClean="0">
                <a:latin typeface="Trebuchet MS" pitchFamily="34" charset="0"/>
              </a:rPr>
              <a:t>and the ATTITUDE that says </a:t>
            </a:r>
            <a:br>
              <a:rPr lang="en-US" sz="2800" dirty="0" smtClean="0">
                <a:latin typeface="Trebuchet MS" pitchFamily="34" charset="0"/>
              </a:rPr>
            </a:br>
            <a:r>
              <a:rPr lang="en-US" sz="2800" dirty="0" smtClean="0">
                <a:latin typeface="Trebuchet MS" pitchFamily="34" charset="0"/>
              </a:rPr>
              <a:t>	“I’m ready for Anything!”</a:t>
            </a:r>
            <a:endParaRPr lang="en-US" sz="4000" b="1" dirty="0" smtClean="0">
              <a:latin typeface="Trebuchet MS" pitchFamily="34" charset="0"/>
            </a:endParaRPr>
          </a:p>
        </p:txBody>
      </p:sp>
      <p:pic>
        <p:nvPicPr>
          <p:cNvPr id="4" name="Picture 5" descr="BOBwMaureenGargan"/>
          <p:cNvPicPr>
            <a:picLocks noChangeAspect="1" noChangeArrowheads="1"/>
          </p:cNvPicPr>
          <p:nvPr/>
        </p:nvPicPr>
        <p:blipFill>
          <a:blip r:embed="rId3" cstate="print"/>
          <a:srcRect l="50000" t="39526" r="6000" b="9882"/>
          <a:stretch>
            <a:fillRect/>
          </a:stretch>
        </p:blipFill>
        <p:spPr bwMode="auto">
          <a:xfrm>
            <a:off x="457200" y="3581400"/>
            <a:ext cx="2840038" cy="2974975"/>
          </a:xfrm>
          <a:prstGeom prst="rect">
            <a:avLst/>
          </a:prstGeom>
          <a:noFill/>
          <a:ln w="19050">
            <a:solidFill>
              <a:schemeClr val="tx1"/>
            </a:solidFill>
            <a:miter lim="800000"/>
            <a:headEnd/>
            <a:tailEnd/>
          </a:ln>
        </p:spPr>
      </p:pic>
      <p:pic>
        <p:nvPicPr>
          <p:cNvPr id="49154" name="Picture 2" descr="C:\Users\Friedow\Pictures\ABMC\France NE 2010 August4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465988"/>
            <a:ext cx="3283322" cy="3205798"/>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C:\Users\Friedows\Pictures\ABMC\MAL-Male4.jpg"/>
          <p:cNvPicPr>
            <a:picLocks noChangeAspect="1" noChangeArrowheads="1"/>
          </p:cNvPicPr>
          <p:nvPr/>
        </p:nvPicPr>
        <p:blipFill>
          <a:blip r:embed="rId5" cstate="print"/>
          <a:srcRect/>
          <a:stretch>
            <a:fillRect/>
          </a:stretch>
        </p:blipFill>
        <p:spPr bwMode="auto">
          <a:xfrm>
            <a:off x="2819400" y="1562734"/>
            <a:ext cx="3505200" cy="2828588"/>
          </a:xfrm>
          <a:prstGeom prst="rect">
            <a:avLst/>
          </a:prstGeom>
          <a:noFill/>
        </p:spPr>
      </p:pic>
    </p:spTree>
  </p:cSld>
  <p:clrMapOvr>
    <a:masterClrMapping/>
  </p:clrMapOvr>
  <p:transition spd="med">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274638"/>
            <a:ext cx="2895600" cy="792162"/>
          </a:xfrm>
        </p:spPr>
        <p:txBody>
          <a:bodyPr/>
          <a:lstStyle/>
          <a:p>
            <a:pPr algn="l"/>
            <a:r>
              <a:rPr lang="en-US" dirty="0" smtClean="0">
                <a:latin typeface="Trebuchet MS" pitchFamily="34" charset="0"/>
              </a:rPr>
              <a:t>History</a:t>
            </a:r>
          </a:p>
        </p:txBody>
      </p:sp>
      <p:sp>
        <p:nvSpPr>
          <p:cNvPr id="22531" name="Content Placeholder 4"/>
          <p:cNvSpPr>
            <a:spLocks noGrp="1"/>
          </p:cNvSpPr>
          <p:nvPr>
            <p:ph idx="1"/>
          </p:nvPr>
        </p:nvSpPr>
        <p:spPr>
          <a:xfrm>
            <a:off x="304800" y="1371600"/>
            <a:ext cx="4191000" cy="4572000"/>
          </a:xfrm>
        </p:spPr>
        <p:txBody>
          <a:bodyPr/>
          <a:lstStyle/>
          <a:p>
            <a:pPr>
              <a:buFontTx/>
              <a:buNone/>
            </a:pPr>
            <a:r>
              <a:rPr lang="en-US" sz="2400" dirty="0" smtClean="0"/>
              <a:t>This photo is from the 1912 book “Dogs of All Nations” – where it describes the breed as a “very intelligent and rustic dog built to withstand the changeable climate of Belgium. His sagacity, activity, and enduring strength and dauntless courage fit him as a protector for his Belgian master.”</a:t>
            </a:r>
          </a:p>
        </p:txBody>
      </p:sp>
      <p:pic>
        <p:nvPicPr>
          <p:cNvPr id="22532" name="Picture 3" descr="C:\Users\Friedows\Pictures\ABMC\~MAP0000 (1).jpg"/>
          <p:cNvPicPr>
            <a:picLocks noChangeAspect="1" noChangeArrowheads="1"/>
          </p:cNvPicPr>
          <p:nvPr/>
        </p:nvPicPr>
        <p:blipFill>
          <a:blip r:embed="rId3" cstate="print"/>
          <a:srcRect/>
          <a:stretch>
            <a:fillRect/>
          </a:stretch>
        </p:blipFill>
        <p:spPr bwMode="auto">
          <a:xfrm>
            <a:off x="4495800" y="228600"/>
            <a:ext cx="3962400" cy="6370638"/>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81000" y="533400"/>
            <a:ext cx="2362200" cy="762000"/>
          </a:xfrm>
        </p:spPr>
        <p:txBody>
          <a:bodyPr/>
          <a:lstStyle/>
          <a:p>
            <a:pPr algn="l" eaLnBrk="1" hangingPunct="1"/>
            <a:r>
              <a:rPr lang="en-US" sz="4000" b="1" dirty="0" smtClean="0">
                <a:latin typeface="Trebuchet MS" pitchFamily="34" charset="0"/>
              </a:rPr>
              <a:t>Judging</a:t>
            </a:r>
            <a:endParaRPr lang="en-US" sz="4000" dirty="0" smtClean="0">
              <a:latin typeface="Trebuchet MS" pitchFamily="34" charset="0"/>
            </a:endParaRPr>
          </a:p>
        </p:txBody>
      </p:sp>
      <p:sp>
        <p:nvSpPr>
          <p:cNvPr id="97283" name="Rectangle 3"/>
          <p:cNvSpPr>
            <a:spLocks noGrp="1" noChangeArrowheads="1"/>
          </p:cNvSpPr>
          <p:nvPr>
            <p:ph type="body" idx="1"/>
          </p:nvPr>
        </p:nvSpPr>
        <p:spPr>
          <a:xfrm>
            <a:off x="762000" y="1600200"/>
            <a:ext cx="7772400" cy="4724400"/>
          </a:xfrm>
        </p:spPr>
        <p:txBody>
          <a:bodyPr/>
          <a:lstStyle/>
          <a:p>
            <a:pPr eaLnBrk="1" hangingPunct="1"/>
            <a:r>
              <a:rPr lang="en-US" sz="2400" dirty="0" smtClean="0"/>
              <a:t>Most dogs are owner handled</a:t>
            </a:r>
          </a:p>
          <a:p>
            <a:pPr eaLnBrk="1" hangingPunct="1"/>
            <a:r>
              <a:rPr lang="en-US" sz="2400" i="0" dirty="0" smtClean="0"/>
              <a:t>Most are free baited and not hand stacked</a:t>
            </a:r>
            <a:endParaRPr lang="en-US" sz="2400" dirty="0" smtClean="0"/>
          </a:p>
          <a:p>
            <a:pPr eaLnBrk="1" hangingPunct="1"/>
            <a:r>
              <a:rPr lang="en-US" sz="2400" dirty="0"/>
              <a:t>Approach confidently without hesitation from the </a:t>
            </a:r>
            <a:r>
              <a:rPr lang="en-US" sz="2400" dirty="0" smtClean="0"/>
              <a:t>front</a:t>
            </a:r>
          </a:p>
          <a:p>
            <a:pPr eaLnBrk="1" hangingPunct="1"/>
            <a:r>
              <a:rPr lang="en-US" sz="2400" dirty="0" smtClean="0"/>
              <a:t>The </a:t>
            </a:r>
            <a:r>
              <a:rPr lang="en-US" sz="2400" dirty="0"/>
              <a:t>dogs are very focused on the handler make sure they know you are </a:t>
            </a:r>
            <a:r>
              <a:rPr lang="en-US" sz="2400" dirty="0" smtClean="0"/>
              <a:t>coming</a:t>
            </a:r>
          </a:p>
          <a:p>
            <a:pPr eaLnBrk="1" hangingPunct="1"/>
            <a:r>
              <a:rPr lang="en-US" sz="2400" dirty="0" smtClean="0"/>
              <a:t>Avoid </a:t>
            </a:r>
            <a:r>
              <a:rPr lang="en-US" sz="2400" dirty="0"/>
              <a:t>prolonged eye </a:t>
            </a:r>
            <a:r>
              <a:rPr lang="en-US" sz="2400" dirty="0" smtClean="0"/>
              <a:t>contact</a:t>
            </a:r>
          </a:p>
          <a:p>
            <a:pPr eaLnBrk="1" hangingPunct="1"/>
            <a:r>
              <a:rPr lang="en-US" sz="2400" dirty="0" smtClean="0"/>
              <a:t>Dogs </a:t>
            </a:r>
            <a:r>
              <a:rPr lang="en-US" sz="2400" dirty="0"/>
              <a:t>that approach you and seem to greet you usually have great </a:t>
            </a:r>
            <a:r>
              <a:rPr lang="en-US" sz="2400" dirty="0" smtClean="0"/>
              <a:t>temperament</a:t>
            </a:r>
          </a:p>
          <a:p>
            <a:pPr eaLnBrk="1" hangingPunct="1"/>
            <a:r>
              <a:rPr lang="en-US" sz="2400" dirty="0" smtClean="0"/>
              <a:t>Aloof </a:t>
            </a:r>
            <a:r>
              <a:rPr lang="en-US" sz="2400" dirty="0"/>
              <a:t>or reserved, if not fearful, should not be </a:t>
            </a:r>
            <a:r>
              <a:rPr lang="en-US" sz="2400" dirty="0" smtClean="0"/>
              <a:t>penalized</a:t>
            </a:r>
          </a:p>
          <a:p>
            <a:pPr eaLnBrk="1" hangingPunct="1"/>
            <a:r>
              <a:rPr lang="en-US" sz="2400" dirty="0" smtClean="0"/>
              <a:t>NEVER </a:t>
            </a:r>
            <a:r>
              <a:rPr lang="en-US" sz="2400" dirty="0"/>
              <a:t>accept questionable temperament</a:t>
            </a:r>
            <a:endParaRPr lang="en-US" sz="2400" dirty="0" smtClean="0"/>
          </a:p>
        </p:txBody>
      </p:sp>
      <p:pic>
        <p:nvPicPr>
          <p:cNvPr id="5" name="Picture 4" descr="C:\Users\Friedows\Pictures\ABMC\Malinois  (21).JPG"/>
          <p:cNvPicPr>
            <a:picLocks noChangeAspect="1" noChangeArrowheads="1"/>
          </p:cNvPicPr>
          <p:nvPr/>
        </p:nvPicPr>
        <p:blipFill>
          <a:blip r:embed="rId3" cstate="print"/>
          <a:srcRect/>
          <a:stretch>
            <a:fillRect/>
          </a:stretch>
        </p:blipFill>
        <p:spPr bwMode="auto">
          <a:xfrm>
            <a:off x="5715000" y="228600"/>
            <a:ext cx="2634693" cy="1800101"/>
          </a:xfrm>
          <a:prstGeom prst="rect">
            <a:avLst/>
          </a:prstGeom>
          <a:noFill/>
        </p:spPr>
      </p:pic>
    </p:spTree>
  </p:cSld>
  <p:clrMapOvr>
    <a:masterClrMapping/>
  </p:clrMapOvr>
  <p:transition spd="med">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riedow\Pictures\ABMC\ShowsgtMal\Showsight extra\DSC_006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76972"/>
            <a:ext cx="8229600" cy="417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476586"/>
      </p:ext>
    </p:extLst>
  </p:cSld>
  <p:clrMapOvr>
    <a:masterClrMapping/>
  </p:clrMapOvr>
  <p:transition spd="med">
    <p:zo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33400" y="304800"/>
            <a:ext cx="5562600" cy="990600"/>
          </a:xfrm>
        </p:spPr>
        <p:txBody>
          <a:bodyPr/>
          <a:lstStyle/>
          <a:p>
            <a:pPr algn="l" eaLnBrk="1" hangingPunct="1"/>
            <a:r>
              <a:rPr lang="en-US" sz="4000" b="1" dirty="0" smtClean="0">
                <a:latin typeface="Trebuchet MS" pitchFamily="34" charset="0"/>
              </a:rPr>
              <a:t>Disqualifications</a:t>
            </a:r>
            <a:endParaRPr lang="en-US" sz="4000" dirty="0" smtClean="0">
              <a:latin typeface="Trebuchet MS" pitchFamily="34" charset="0"/>
            </a:endParaRPr>
          </a:p>
        </p:txBody>
      </p:sp>
      <p:sp>
        <p:nvSpPr>
          <p:cNvPr id="106499" name="Rectangle 3"/>
          <p:cNvSpPr>
            <a:spLocks noGrp="1" noChangeArrowheads="1"/>
          </p:cNvSpPr>
          <p:nvPr>
            <p:ph type="body" idx="1"/>
          </p:nvPr>
        </p:nvSpPr>
        <p:spPr>
          <a:xfrm>
            <a:off x="609600" y="1219200"/>
            <a:ext cx="7848600" cy="4572000"/>
          </a:xfrm>
        </p:spPr>
        <p:txBody>
          <a:bodyPr/>
          <a:lstStyle/>
          <a:p>
            <a:pPr eaLnBrk="1" hangingPunct="1"/>
            <a:r>
              <a:rPr lang="en-US" sz="2800" dirty="0" smtClean="0"/>
              <a:t>Size</a:t>
            </a:r>
          </a:p>
          <a:p>
            <a:pPr lvl="1" eaLnBrk="1" hangingPunct="1"/>
            <a:r>
              <a:rPr lang="en-US" sz="2400" dirty="0" smtClean="0"/>
              <a:t>Males - less that 23” or more than 27”</a:t>
            </a:r>
          </a:p>
          <a:p>
            <a:pPr lvl="1" eaLnBrk="1" hangingPunct="1"/>
            <a:r>
              <a:rPr lang="en-US" sz="2400" dirty="0" smtClean="0"/>
              <a:t>Females - less than 21” or more than 25”</a:t>
            </a:r>
          </a:p>
          <a:p>
            <a:pPr lvl="1" eaLnBrk="1" hangingPunct="1"/>
            <a:r>
              <a:rPr lang="en-US" sz="2400" dirty="0" smtClean="0"/>
              <a:t>When in doubt – please measure</a:t>
            </a:r>
          </a:p>
          <a:p>
            <a:pPr eaLnBrk="1" hangingPunct="1"/>
            <a:r>
              <a:rPr lang="en-US" sz="2800" dirty="0" smtClean="0"/>
              <a:t>Ears – hanging as on a hound or semi-prick</a:t>
            </a:r>
          </a:p>
          <a:p>
            <a:pPr eaLnBrk="1" hangingPunct="1"/>
            <a:r>
              <a:rPr lang="en-US" sz="2800" dirty="0" smtClean="0"/>
              <a:t>Undershot bite, in which two or more of the upper incisors lose contact with two or more of the lower incisors</a:t>
            </a:r>
          </a:p>
          <a:p>
            <a:pPr eaLnBrk="1" hangingPunct="1"/>
            <a:r>
              <a:rPr lang="en-US" sz="2800" dirty="0" smtClean="0"/>
              <a:t>Tail - cropped or stumped</a:t>
            </a:r>
          </a:p>
          <a:p>
            <a:pPr eaLnBrk="1" hangingPunct="1"/>
            <a:r>
              <a:rPr lang="en-US" sz="2800" dirty="0" smtClean="0"/>
              <a:t>Color – any color or color combination not described in the standard</a:t>
            </a:r>
          </a:p>
        </p:txBody>
      </p:sp>
    </p:spTree>
  </p:cSld>
  <p:clrMapOvr>
    <a:masterClrMapping/>
  </p:clrMapOvr>
  <p:transition spd="med">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 y="533400"/>
            <a:ext cx="8382000" cy="366713"/>
          </a:xfrm>
          <a:prstGeom prst="rect">
            <a:avLst/>
          </a:prstGeom>
          <a:noFill/>
          <a:ln w="9525">
            <a:noFill/>
            <a:miter lim="800000"/>
            <a:headEnd/>
            <a:tailEnd/>
          </a:ln>
        </p:spPr>
        <p:txBody>
          <a:bodyPr>
            <a:spAutoFit/>
          </a:bodyPr>
          <a:lstStyle/>
          <a:p>
            <a:pPr>
              <a:spcBef>
                <a:spcPct val="50000"/>
              </a:spcBef>
            </a:pP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581690542"/>
              </p:ext>
            </p:extLst>
          </p:nvPr>
        </p:nvGraphicFramePr>
        <p:xfrm>
          <a:off x="190954" y="0"/>
          <a:ext cx="8762092" cy="6770708"/>
        </p:xfrm>
        <a:graphic>
          <a:graphicData uri="http://schemas.openxmlformats.org/presentationml/2006/ole">
            <mc:AlternateContent xmlns:mc="http://schemas.openxmlformats.org/markup-compatibility/2006">
              <mc:Choice xmlns:v="urn:schemas-microsoft-com:vml" Requires="v">
                <p:oleObj spid="_x0000_s1057" name="Acrobat Document" r:id="rId4" imgW="7543732" imgH="5829300" progId="AcroExch.Document.DC">
                  <p:embed/>
                </p:oleObj>
              </mc:Choice>
              <mc:Fallback>
                <p:oleObj name="Acrobat Document" r:id="rId4" imgW="7543732" imgH="5829300" progId="AcroExch.Document.DC">
                  <p:embed/>
                  <p:pic>
                    <p:nvPicPr>
                      <p:cNvPr id="0" name=""/>
                      <p:cNvPicPr/>
                      <p:nvPr/>
                    </p:nvPicPr>
                    <p:blipFill>
                      <a:blip r:embed="rId5"/>
                      <a:stretch>
                        <a:fillRect/>
                      </a:stretch>
                    </p:blipFill>
                    <p:spPr>
                      <a:xfrm>
                        <a:off x="190954" y="0"/>
                        <a:ext cx="8762092" cy="6770708"/>
                      </a:xfrm>
                      <a:prstGeom prst="rect">
                        <a:avLst/>
                      </a:prstGeom>
                    </p:spPr>
                  </p:pic>
                </p:oleObj>
              </mc:Fallback>
            </mc:AlternateContent>
          </a:graphicData>
        </a:graphic>
      </p:graphicFrame>
    </p:spTree>
  </p:cSld>
  <p:clrMapOvr>
    <a:masterClrMapping/>
  </p:clrMapOvr>
  <p:transition spd="med">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381000"/>
            <a:ext cx="2878138" cy="604838"/>
          </a:xfrm>
        </p:spPr>
        <p:txBody>
          <a:bodyPr/>
          <a:lstStyle/>
          <a:p>
            <a:pPr eaLnBrk="1" hangingPunct="1"/>
            <a:r>
              <a:rPr lang="en-US" b="1" dirty="0" smtClean="0">
                <a:latin typeface="Trebuchet MS" pitchFamily="34" charset="0"/>
              </a:rPr>
              <a:t>Summary</a:t>
            </a:r>
            <a:endParaRPr lang="en-US" dirty="0" smtClean="0">
              <a:latin typeface="Trebuchet MS" pitchFamily="34" charset="0"/>
            </a:endParaRPr>
          </a:p>
        </p:txBody>
      </p:sp>
      <p:sp>
        <p:nvSpPr>
          <p:cNvPr id="107523" name="Rectangle 3"/>
          <p:cNvSpPr>
            <a:spLocks noGrp="1" noChangeArrowheads="1"/>
          </p:cNvSpPr>
          <p:nvPr>
            <p:ph type="body" idx="1"/>
          </p:nvPr>
        </p:nvSpPr>
        <p:spPr>
          <a:xfrm>
            <a:off x="304800" y="1066800"/>
            <a:ext cx="5334000" cy="4191000"/>
          </a:xfrm>
        </p:spPr>
        <p:txBody>
          <a:bodyPr/>
          <a:lstStyle/>
          <a:p>
            <a:pPr eaLnBrk="1" hangingPunct="1">
              <a:lnSpc>
                <a:spcPct val="90000"/>
              </a:lnSpc>
            </a:pPr>
            <a:r>
              <a:rPr lang="en-US" sz="2800" dirty="0" smtClean="0"/>
              <a:t>Consider the overall dog</a:t>
            </a:r>
          </a:p>
          <a:p>
            <a:pPr eaLnBrk="1" hangingPunct="1">
              <a:lnSpc>
                <a:spcPct val="90000"/>
              </a:lnSpc>
            </a:pPr>
            <a:r>
              <a:rPr lang="en-US" sz="2800" dirty="0" smtClean="0"/>
              <a:t>Remember the beautiful elegant Belgian type </a:t>
            </a:r>
          </a:p>
          <a:p>
            <a:pPr lvl="1" eaLnBrk="1" hangingPunct="1">
              <a:lnSpc>
                <a:spcPct val="90000"/>
              </a:lnSpc>
            </a:pPr>
            <a:r>
              <a:rPr lang="en-US" sz="2400" dirty="0" smtClean="0"/>
              <a:t>Head – elegant</a:t>
            </a:r>
          </a:p>
          <a:p>
            <a:pPr lvl="1" eaLnBrk="1" hangingPunct="1">
              <a:lnSpc>
                <a:spcPct val="90000"/>
              </a:lnSpc>
            </a:pPr>
            <a:r>
              <a:rPr lang="en-US" sz="2400" dirty="0" smtClean="0"/>
              <a:t>Expression - intelligent</a:t>
            </a:r>
          </a:p>
          <a:p>
            <a:pPr lvl="1" eaLnBrk="1" hangingPunct="1">
              <a:lnSpc>
                <a:spcPct val="90000"/>
              </a:lnSpc>
            </a:pPr>
            <a:r>
              <a:rPr lang="en-US" sz="2400" dirty="0" smtClean="0"/>
              <a:t>Silhouette -square</a:t>
            </a:r>
          </a:p>
          <a:p>
            <a:pPr lvl="1" eaLnBrk="1" hangingPunct="1">
              <a:lnSpc>
                <a:spcPct val="90000"/>
              </a:lnSpc>
            </a:pPr>
            <a:r>
              <a:rPr lang="en-US" sz="2400" dirty="0" smtClean="0"/>
              <a:t>Structure – moderate</a:t>
            </a:r>
          </a:p>
          <a:p>
            <a:pPr lvl="1" eaLnBrk="1" hangingPunct="1">
              <a:lnSpc>
                <a:spcPct val="90000"/>
              </a:lnSpc>
            </a:pPr>
            <a:r>
              <a:rPr lang="en-US" sz="2400" dirty="0" smtClean="0"/>
              <a:t>Coat/Color – harsh, warm</a:t>
            </a:r>
          </a:p>
          <a:p>
            <a:pPr lvl="1" eaLnBrk="1" hangingPunct="1">
              <a:lnSpc>
                <a:spcPct val="90000"/>
              </a:lnSpc>
            </a:pPr>
            <a:r>
              <a:rPr lang="en-US" sz="2400" dirty="0" smtClean="0"/>
              <a:t>Movement - effortless</a:t>
            </a:r>
          </a:p>
          <a:p>
            <a:pPr lvl="1" eaLnBrk="1" hangingPunct="1">
              <a:lnSpc>
                <a:spcPct val="90000"/>
              </a:lnSpc>
            </a:pPr>
            <a:r>
              <a:rPr lang="en-US" sz="2400" dirty="0" smtClean="0"/>
              <a:t>Attitude - confident</a:t>
            </a:r>
          </a:p>
        </p:txBody>
      </p:sp>
      <p:sp>
        <p:nvSpPr>
          <p:cNvPr id="107525" name="Text Box 6"/>
          <p:cNvSpPr txBox="1">
            <a:spLocks noChangeArrowheads="1"/>
          </p:cNvSpPr>
          <p:nvPr/>
        </p:nvSpPr>
        <p:spPr bwMode="auto">
          <a:xfrm>
            <a:off x="304800" y="5410200"/>
            <a:ext cx="8534400" cy="860425"/>
          </a:xfrm>
          <a:prstGeom prst="rect">
            <a:avLst/>
          </a:prstGeom>
          <a:noFill/>
          <a:ln w="9525">
            <a:noFill/>
            <a:miter lim="800000"/>
            <a:headEnd/>
            <a:tailEnd/>
          </a:ln>
        </p:spPr>
        <p:txBody>
          <a:bodyPr>
            <a:spAutoFit/>
          </a:bodyPr>
          <a:lstStyle/>
          <a:p>
            <a:pPr algn="ctr">
              <a:lnSpc>
                <a:spcPct val="90000"/>
              </a:lnSpc>
              <a:spcBef>
                <a:spcPct val="20000"/>
              </a:spcBef>
            </a:pPr>
            <a:r>
              <a:rPr lang="en-US" sz="2800" b="1" dirty="0" smtClean="0">
                <a:latin typeface="Trebuchet MS" pitchFamily="34" charset="0"/>
              </a:rPr>
              <a:t>Given </a:t>
            </a:r>
            <a:r>
              <a:rPr lang="en-US" sz="2800" b="1" dirty="0">
                <a:latin typeface="Trebuchet MS" pitchFamily="34" charset="0"/>
              </a:rPr>
              <a:t>that no perfect dogs exist, which of the dogs in your ring will best improve this breed?</a:t>
            </a:r>
            <a:endParaRPr lang="en-US" sz="2800" dirty="0">
              <a:latin typeface="Trebuchet MS" pitchFamily="34" charset="0"/>
            </a:endParaRPr>
          </a:p>
        </p:txBody>
      </p:sp>
      <p:pic>
        <p:nvPicPr>
          <p:cNvPr id="6" name="Picture 3" descr="C:\Users\Friedow\Pictures\UBSDA\DSC_09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685800"/>
            <a:ext cx="2757875"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5867400" cy="685800"/>
          </a:xfrm>
        </p:spPr>
        <p:txBody>
          <a:bodyPr/>
          <a:lstStyle/>
          <a:p>
            <a:r>
              <a:rPr lang="en-US" b="1" dirty="0" smtClean="0">
                <a:latin typeface="Trebuchet MS" pitchFamily="34" charset="0"/>
              </a:rPr>
              <a:t>You be the judge…..</a:t>
            </a:r>
            <a:br>
              <a:rPr lang="en-US" b="1" dirty="0" smtClean="0">
                <a:latin typeface="Trebuchet MS" pitchFamily="34" charset="0"/>
              </a:rPr>
            </a:br>
            <a:endParaRPr lang="en-US" dirty="0"/>
          </a:p>
        </p:txBody>
      </p:sp>
      <p:pic>
        <p:nvPicPr>
          <p:cNvPr id="171010" name="Picture 2" descr="C:\Users\Friedows\Pictures\ABMC\PolluxduMasdesLavandes.jpg"/>
          <p:cNvPicPr>
            <a:picLocks noChangeAspect="1" noChangeArrowheads="1"/>
          </p:cNvPicPr>
          <p:nvPr/>
        </p:nvPicPr>
        <p:blipFill>
          <a:blip r:embed="rId3" cstate="print"/>
          <a:srcRect/>
          <a:stretch>
            <a:fillRect/>
          </a:stretch>
        </p:blipFill>
        <p:spPr bwMode="auto">
          <a:xfrm>
            <a:off x="1828800" y="1371600"/>
            <a:ext cx="5243513" cy="4652285"/>
          </a:xfrm>
          <a:prstGeom prst="rect">
            <a:avLst/>
          </a:prstGeom>
          <a:noFill/>
        </p:spPr>
      </p:pic>
    </p:spTree>
  </p:cSld>
  <p:clrMapOvr>
    <a:masterClrMapping/>
  </p:clrMapOvr>
  <p:transition spd="med">
    <p:zo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1020762"/>
          </a:xfrm>
        </p:spPr>
        <p:txBody>
          <a:bodyPr/>
          <a:lstStyle/>
          <a:p>
            <a:pPr>
              <a:spcBef>
                <a:spcPct val="50000"/>
              </a:spcBef>
            </a:pPr>
            <a:r>
              <a:rPr lang="en-US" b="1" dirty="0" smtClean="0">
                <a:latin typeface="Trebuchet MS" pitchFamily="34" charset="0"/>
              </a:rPr>
              <a:t>You be the judge…..</a:t>
            </a:r>
            <a:endParaRPr lang="en-US" b="1" dirty="0">
              <a:latin typeface="Trebuchet MS" pitchFamily="34" charset="0"/>
            </a:endParaRPr>
          </a:p>
        </p:txBody>
      </p:sp>
      <p:pic>
        <p:nvPicPr>
          <p:cNvPr id="172034" name="Picture 2" descr="C:\Users\Friedows\Pictures\ABMC\ORIS-DU-MAS-DE-LA-GALANDIE.jpg"/>
          <p:cNvPicPr>
            <a:picLocks noChangeAspect="1" noChangeArrowheads="1"/>
          </p:cNvPicPr>
          <p:nvPr/>
        </p:nvPicPr>
        <p:blipFill>
          <a:blip r:embed="rId3" cstate="print"/>
          <a:srcRect/>
          <a:stretch>
            <a:fillRect/>
          </a:stretch>
        </p:blipFill>
        <p:spPr bwMode="auto">
          <a:xfrm>
            <a:off x="2362200" y="1300075"/>
            <a:ext cx="4038600" cy="4905784"/>
          </a:xfrm>
          <a:prstGeom prst="rect">
            <a:avLst/>
          </a:prstGeom>
          <a:noFill/>
        </p:spPr>
      </p:pic>
    </p:spTree>
  </p:cSld>
  <p:clrMapOvr>
    <a:masterClrMapping/>
  </p:clrMapOvr>
  <p:transition spd="med">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7467600" cy="685800"/>
          </a:xfrm>
        </p:spPr>
        <p:txBody>
          <a:bodyPr/>
          <a:lstStyle/>
          <a:p>
            <a:pPr algn="l"/>
            <a:r>
              <a:rPr lang="en-US" b="1" dirty="0" smtClean="0">
                <a:latin typeface="Trebuchet MS" pitchFamily="34" charset="0"/>
              </a:rPr>
              <a:t>You be the judge…..</a:t>
            </a:r>
            <a:br>
              <a:rPr lang="en-US" b="1" dirty="0" smtClean="0">
                <a:latin typeface="Trebuchet MS" pitchFamily="34" charset="0"/>
              </a:rPr>
            </a:br>
            <a:endParaRPr lang="en-US" dirty="0"/>
          </a:p>
        </p:txBody>
      </p:sp>
      <p:pic>
        <p:nvPicPr>
          <p:cNvPr id="173058" name="Picture 2" descr="C:\Users\Friedows\Pictures\ABMC\Malinois  (9).JPG"/>
          <p:cNvPicPr>
            <a:picLocks noChangeAspect="1" noChangeArrowheads="1"/>
          </p:cNvPicPr>
          <p:nvPr/>
        </p:nvPicPr>
        <p:blipFill>
          <a:blip r:embed="rId3" cstate="print"/>
          <a:srcRect/>
          <a:stretch>
            <a:fillRect/>
          </a:stretch>
        </p:blipFill>
        <p:spPr bwMode="auto">
          <a:xfrm>
            <a:off x="2590800" y="1177672"/>
            <a:ext cx="3429000" cy="5332096"/>
          </a:xfrm>
          <a:prstGeom prst="rect">
            <a:avLst/>
          </a:prstGeom>
          <a:noFill/>
        </p:spPr>
      </p:pic>
    </p:spTree>
  </p:cSld>
  <p:clrMapOvr>
    <a:masterClrMapping/>
  </p:clrMapOvr>
  <p:transition spd="med">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638800" cy="868362"/>
          </a:xfrm>
        </p:spPr>
        <p:txBody>
          <a:bodyPr/>
          <a:lstStyle/>
          <a:p>
            <a:pPr algn="l"/>
            <a:r>
              <a:rPr lang="en-US" b="1" dirty="0" smtClean="0">
                <a:latin typeface="Trebuchet MS" pitchFamily="34" charset="0"/>
              </a:rPr>
              <a:t>You be the judge…..</a:t>
            </a:r>
            <a:br>
              <a:rPr lang="en-US" b="1" dirty="0" smtClean="0">
                <a:latin typeface="Trebuchet MS" pitchFamily="34" charset="0"/>
              </a:rPr>
            </a:br>
            <a:endParaRPr lang="en-US" dirty="0"/>
          </a:p>
        </p:txBody>
      </p:sp>
      <p:pic>
        <p:nvPicPr>
          <p:cNvPr id="174082" name="Picture 2" descr="C:\Users\Friedows\Pictures\ABMC\MAL-Fem4.jpg"/>
          <p:cNvPicPr>
            <a:picLocks noChangeAspect="1" noChangeArrowheads="1"/>
          </p:cNvPicPr>
          <p:nvPr/>
        </p:nvPicPr>
        <p:blipFill>
          <a:blip r:embed="rId3" cstate="print"/>
          <a:srcRect/>
          <a:stretch>
            <a:fillRect/>
          </a:stretch>
        </p:blipFill>
        <p:spPr bwMode="auto">
          <a:xfrm>
            <a:off x="1828800" y="1676400"/>
            <a:ext cx="5521908" cy="3962400"/>
          </a:xfrm>
          <a:prstGeom prst="rect">
            <a:avLst/>
          </a:prstGeom>
          <a:noFill/>
        </p:spPr>
      </p:pic>
    </p:spTree>
  </p:cSld>
  <p:clrMapOvr>
    <a:masterClrMapping/>
  </p:clrMapOvr>
  <p:transition spd="med">
    <p:zo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38800" cy="944562"/>
          </a:xfrm>
        </p:spPr>
        <p:txBody>
          <a:bodyPr/>
          <a:lstStyle/>
          <a:p>
            <a:pPr algn="l"/>
            <a:r>
              <a:rPr lang="en-US" b="1" dirty="0" smtClean="0">
                <a:latin typeface="Trebuchet MS" pitchFamily="34" charset="0"/>
              </a:rPr>
              <a:t>You be the judge…..</a:t>
            </a:r>
            <a:endParaRPr lang="en-US" dirty="0"/>
          </a:p>
        </p:txBody>
      </p:sp>
      <p:pic>
        <p:nvPicPr>
          <p:cNvPr id="53250" name="Picture 2" descr="C:\Users\Friedow\Pictures\ABMC\Luca side 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7" y="1600200"/>
            <a:ext cx="6461125"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304800"/>
            <a:ext cx="7924800" cy="914400"/>
          </a:xfrm>
        </p:spPr>
        <p:txBody>
          <a:bodyPr/>
          <a:lstStyle/>
          <a:p>
            <a:pPr algn="l" eaLnBrk="1" hangingPunct="1"/>
            <a:r>
              <a:rPr lang="en-US" sz="4000" b="1" dirty="0" smtClean="0">
                <a:latin typeface="Trebuchet MS" pitchFamily="34" charset="0"/>
              </a:rPr>
              <a:t>Development of the Breed</a:t>
            </a:r>
          </a:p>
        </p:txBody>
      </p:sp>
      <p:pic>
        <p:nvPicPr>
          <p:cNvPr id="23555" name="Picture 4" descr="bmap2"/>
          <p:cNvPicPr>
            <a:picLocks noGrp="1" noChangeAspect="1" noChangeArrowheads="1"/>
          </p:cNvPicPr>
          <p:nvPr>
            <p:ph type="clipArt" sz="half" idx="1"/>
          </p:nvPr>
        </p:nvPicPr>
        <p:blipFill>
          <a:blip r:embed="rId3" cstate="print"/>
          <a:srcRect/>
          <a:stretch>
            <a:fillRect/>
          </a:stretch>
        </p:blipFill>
        <p:spPr>
          <a:xfrm>
            <a:off x="2163763" y="3048000"/>
            <a:ext cx="4459287" cy="3581400"/>
          </a:xfrm>
          <a:solidFill>
            <a:srgbClr val="00FF00"/>
          </a:solidFill>
        </p:spPr>
      </p:pic>
      <p:pic>
        <p:nvPicPr>
          <p:cNvPr id="23556" name="Picture 7" descr="BSD bitch 3Q cockley cropped"/>
          <p:cNvPicPr>
            <a:picLocks noChangeAspect="1" noChangeArrowheads="1"/>
          </p:cNvPicPr>
          <p:nvPr/>
        </p:nvPicPr>
        <p:blipFill>
          <a:blip r:embed="rId4" cstate="print"/>
          <a:srcRect/>
          <a:stretch>
            <a:fillRect/>
          </a:stretch>
        </p:blipFill>
        <p:spPr bwMode="auto">
          <a:xfrm>
            <a:off x="6934200" y="4876800"/>
            <a:ext cx="1427163" cy="1600200"/>
          </a:xfrm>
          <a:prstGeom prst="rect">
            <a:avLst/>
          </a:prstGeom>
          <a:noFill/>
          <a:ln w="9525">
            <a:noFill/>
            <a:miter lim="800000"/>
            <a:headEnd/>
            <a:tailEnd/>
          </a:ln>
        </p:spPr>
      </p:pic>
      <p:sp>
        <p:nvSpPr>
          <p:cNvPr id="23557" name="Rectangle 8"/>
          <p:cNvSpPr>
            <a:spLocks noChangeArrowheads="1"/>
          </p:cNvSpPr>
          <p:nvPr/>
        </p:nvSpPr>
        <p:spPr bwMode="auto">
          <a:xfrm>
            <a:off x="3505200" y="1295400"/>
            <a:ext cx="5334000" cy="1200150"/>
          </a:xfrm>
          <a:prstGeom prst="rect">
            <a:avLst/>
          </a:prstGeom>
          <a:noFill/>
          <a:ln w="9525">
            <a:noFill/>
            <a:miter lim="800000"/>
            <a:headEnd/>
            <a:tailEnd/>
          </a:ln>
        </p:spPr>
        <p:txBody>
          <a:bodyPr>
            <a:spAutoFit/>
          </a:bodyPr>
          <a:lstStyle/>
          <a:p>
            <a:r>
              <a:rPr lang="en-US" sz="2400" dirty="0"/>
              <a:t>Specific development of each of the coat types of Belgians occurred in different areas surrounding Brussels</a:t>
            </a:r>
          </a:p>
        </p:txBody>
      </p:sp>
      <p:pic>
        <p:nvPicPr>
          <p:cNvPr id="23558" name="Picture 25" descr="opuim">
            <a:hlinkClick r:id="rId5" action="ppaction://hlinksldjump"/>
          </p:cNvPr>
          <p:cNvPicPr>
            <a:picLocks noChangeAspect="1" noChangeArrowheads="1"/>
          </p:cNvPicPr>
          <p:nvPr/>
        </p:nvPicPr>
        <p:blipFill>
          <a:blip r:embed="rId6" cstate="print"/>
          <a:srcRect l="9677" r="12903"/>
          <a:stretch>
            <a:fillRect/>
          </a:stretch>
        </p:blipFill>
        <p:spPr bwMode="auto">
          <a:xfrm>
            <a:off x="533400" y="4572000"/>
            <a:ext cx="1522413" cy="1519238"/>
          </a:xfrm>
          <a:prstGeom prst="rect">
            <a:avLst/>
          </a:prstGeom>
          <a:noFill/>
          <a:ln w="9525">
            <a:noFill/>
            <a:miter lim="800000"/>
            <a:headEnd/>
            <a:tailEnd/>
          </a:ln>
        </p:spPr>
      </p:pic>
      <p:pic>
        <p:nvPicPr>
          <p:cNvPr id="23559" name="Picture 1046" descr="terv3"/>
          <p:cNvPicPr>
            <a:picLocks noChangeAspect="1" noChangeArrowheads="1"/>
          </p:cNvPicPr>
          <p:nvPr/>
        </p:nvPicPr>
        <p:blipFill>
          <a:blip r:embed="rId7" cstate="print"/>
          <a:srcRect/>
          <a:stretch>
            <a:fillRect/>
          </a:stretch>
        </p:blipFill>
        <p:spPr bwMode="auto">
          <a:xfrm>
            <a:off x="7086600" y="2895600"/>
            <a:ext cx="1752600" cy="1476375"/>
          </a:xfrm>
          <a:prstGeom prst="rect">
            <a:avLst/>
          </a:prstGeom>
          <a:noFill/>
          <a:ln w="9525">
            <a:noFill/>
            <a:miter lim="800000"/>
            <a:headEnd/>
            <a:tailEnd/>
          </a:ln>
        </p:spPr>
      </p:pic>
      <p:pic>
        <p:nvPicPr>
          <p:cNvPr id="23560" name="Picture 10" descr="C:\Users\Friedows\Pictures\ABMC\MAL-Male6.jpg"/>
          <p:cNvPicPr>
            <a:picLocks noChangeAspect="1" noChangeArrowheads="1"/>
          </p:cNvPicPr>
          <p:nvPr/>
        </p:nvPicPr>
        <p:blipFill>
          <a:blip r:embed="rId8" cstate="print"/>
          <a:srcRect/>
          <a:stretch>
            <a:fillRect/>
          </a:stretch>
        </p:blipFill>
        <p:spPr bwMode="auto">
          <a:xfrm>
            <a:off x="457200" y="1371600"/>
            <a:ext cx="2779713" cy="21336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1020762"/>
          </a:xfrm>
        </p:spPr>
        <p:txBody>
          <a:bodyPr/>
          <a:lstStyle/>
          <a:p>
            <a:r>
              <a:rPr lang="en-US" b="1" dirty="0" smtClean="0">
                <a:latin typeface="Trebuchet MS" pitchFamily="34" charset="0"/>
              </a:rPr>
              <a:t>You be the judge…..</a:t>
            </a:r>
            <a:endParaRPr lang="en-US" dirty="0"/>
          </a:p>
        </p:txBody>
      </p:sp>
      <p:pic>
        <p:nvPicPr>
          <p:cNvPr id="179203" name="Picture 3" descr="C:\Users\Friedows\Pictures\ABMC\MAL-YES_Mal F.jpg"/>
          <p:cNvPicPr>
            <a:picLocks noChangeAspect="1" noChangeArrowheads="1"/>
          </p:cNvPicPr>
          <p:nvPr/>
        </p:nvPicPr>
        <p:blipFill>
          <a:blip r:embed="rId3" cstate="print"/>
          <a:srcRect/>
          <a:stretch>
            <a:fillRect/>
          </a:stretch>
        </p:blipFill>
        <p:spPr bwMode="auto">
          <a:xfrm>
            <a:off x="1830449" y="1447800"/>
            <a:ext cx="5483103" cy="3962399"/>
          </a:xfrm>
          <a:prstGeom prst="rect">
            <a:avLst/>
          </a:prstGeom>
          <a:noFill/>
        </p:spPr>
      </p:pic>
    </p:spTree>
  </p:cSld>
  <p:clrMapOvr>
    <a:masterClrMapping/>
  </p:clrMapOvr>
  <p:transition spd="med">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381000" y="228600"/>
            <a:ext cx="6477000" cy="707886"/>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US" sz="4000" b="1" dirty="0" smtClean="0">
                <a:latin typeface="Trebuchet MS" pitchFamily="34" charset="0"/>
              </a:rPr>
              <a:t>You be the judge…..</a:t>
            </a:r>
            <a:endParaRPr lang="en-US" sz="4000" b="1" dirty="0">
              <a:latin typeface="Trebuchet MS" pitchFamily="34" charset="0"/>
            </a:endParaRPr>
          </a:p>
        </p:txBody>
      </p:sp>
      <p:pic>
        <p:nvPicPr>
          <p:cNvPr id="169988" name="Picture 4" descr="C:\Users\Friedows\Pictures\ABMC\dogstand2.jpg"/>
          <p:cNvPicPr>
            <a:picLocks noChangeAspect="1" noChangeArrowheads="1"/>
          </p:cNvPicPr>
          <p:nvPr/>
        </p:nvPicPr>
        <p:blipFill>
          <a:blip r:embed="rId3" cstate="print"/>
          <a:srcRect/>
          <a:stretch>
            <a:fillRect/>
          </a:stretch>
        </p:blipFill>
        <p:spPr bwMode="auto">
          <a:xfrm>
            <a:off x="1498652" y="1370831"/>
            <a:ext cx="5664148" cy="4496569"/>
          </a:xfrm>
          <a:prstGeom prst="rect">
            <a:avLst/>
          </a:prstGeom>
          <a:noFill/>
        </p:spPr>
      </p:pic>
    </p:spTree>
  </p:cSld>
  <p:clrMapOvr>
    <a:masterClrMapping/>
  </p:clrMapOvr>
  <p:transition spd="med">
    <p:zo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19800" cy="1020762"/>
          </a:xfrm>
        </p:spPr>
        <p:txBody>
          <a:bodyPr/>
          <a:lstStyle/>
          <a:p>
            <a:r>
              <a:rPr lang="en-US" b="1" dirty="0" smtClean="0">
                <a:latin typeface="Trebuchet MS" pitchFamily="34" charset="0"/>
              </a:rPr>
              <a:t>You be the judge…..</a:t>
            </a:r>
            <a:endParaRPr lang="en-US" dirty="0"/>
          </a:p>
        </p:txBody>
      </p:sp>
      <p:pic>
        <p:nvPicPr>
          <p:cNvPr id="176131" name="Picture 3" descr="C:\Users\Friedows\Pictures\ABMC\Malinois  (27).JPG"/>
          <p:cNvPicPr>
            <a:picLocks noChangeAspect="1" noChangeArrowheads="1"/>
          </p:cNvPicPr>
          <p:nvPr/>
        </p:nvPicPr>
        <p:blipFill>
          <a:blip r:embed="rId3" cstate="print"/>
          <a:srcRect/>
          <a:stretch>
            <a:fillRect/>
          </a:stretch>
        </p:blipFill>
        <p:spPr bwMode="auto">
          <a:xfrm>
            <a:off x="2743200" y="1371600"/>
            <a:ext cx="3352800" cy="4700336"/>
          </a:xfrm>
          <a:prstGeom prst="rect">
            <a:avLst/>
          </a:prstGeom>
          <a:noFill/>
        </p:spPr>
      </p:pic>
    </p:spTree>
  </p:cSld>
  <p:clrMapOvr>
    <a:masterClrMapping/>
  </p:clrMapOvr>
  <p:transition spd="med">
    <p:zo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91200" cy="1020762"/>
          </a:xfrm>
        </p:spPr>
        <p:txBody>
          <a:bodyPr/>
          <a:lstStyle/>
          <a:p>
            <a:r>
              <a:rPr lang="en-US" b="1" dirty="0" smtClean="0">
                <a:latin typeface="Trebuchet MS" pitchFamily="34" charset="0"/>
              </a:rPr>
              <a:t>You be the judge…..</a:t>
            </a:r>
            <a:endParaRPr lang="en-US" dirty="0"/>
          </a:p>
        </p:txBody>
      </p:sp>
      <p:pic>
        <p:nvPicPr>
          <p:cNvPr id="52227" name="Picture 3" descr="C:\Users\Friedow\Pictures\ABMC\251696_2131836740625_769229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5121275" cy="45803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Friedow\Pictures\ABMC\Malinois  (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515100" cy="46403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838200"/>
            <a:ext cx="4523290" cy="646331"/>
          </a:xfrm>
          <a:prstGeom prst="rect">
            <a:avLst/>
          </a:prstGeom>
        </p:spPr>
        <p:txBody>
          <a:bodyPr wrap="none">
            <a:spAutoFit/>
          </a:bodyPr>
          <a:lstStyle/>
          <a:p>
            <a:pPr eaLnBrk="0" hangingPunct="0">
              <a:spcBef>
                <a:spcPct val="50000"/>
              </a:spcBef>
            </a:pPr>
            <a:r>
              <a:rPr lang="en-US" sz="3600" b="1" dirty="0">
                <a:latin typeface="Trebuchet MS" pitchFamily="34" charset="0"/>
              </a:rPr>
              <a:t>You be the judge…..</a:t>
            </a:r>
          </a:p>
        </p:txBody>
      </p:sp>
    </p:spTree>
    <p:extLst>
      <p:ext uri="{BB962C8B-B14F-4D97-AF65-F5344CB8AC3E}">
        <p14:creationId xmlns:p14="http://schemas.microsoft.com/office/powerpoint/2010/main" val="885323064"/>
      </p:ext>
    </p:extLst>
  </p:cSld>
  <p:clrMapOvr>
    <a:masterClrMapping/>
  </p:clrMapOvr>
  <p:transition spd="med">
    <p:zo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096962"/>
          </a:xfrm>
        </p:spPr>
        <p:txBody>
          <a:bodyPr/>
          <a:lstStyle/>
          <a:p>
            <a:r>
              <a:rPr lang="en-US" b="1" dirty="0" smtClean="0">
                <a:latin typeface="Trebuchet MS" pitchFamily="34" charset="0"/>
              </a:rPr>
              <a:t>You be the judge…..</a:t>
            </a:r>
            <a:endParaRPr lang="en-US" dirty="0"/>
          </a:p>
        </p:txBody>
      </p:sp>
      <p:pic>
        <p:nvPicPr>
          <p:cNvPr id="51202" name="Picture 2" descr="C:\Users\Friedow\Pictures\ABMC\excellent m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646065" cy="48533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Friedow\Pictures\ABMC\Malinois  (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6185335" cy="5062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381000"/>
            <a:ext cx="5257799" cy="646331"/>
          </a:xfrm>
          <a:prstGeom prst="rect">
            <a:avLst/>
          </a:prstGeom>
        </p:spPr>
        <p:txBody>
          <a:bodyPr wrap="square">
            <a:spAutoFit/>
          </a:bodyPr>
          <a:lstStyle/>
          <a:p>
            <a:r>
              <a:rPr lang="en-US" sz="3600" b="1" dirty="0">
                <a:latin typeface="Trebuchet MS" pitchFamily="34" charset="0"/>
              </a:rPr>
              <a:t>You be the judge…..</a:t>
            </a:r>
            <a:endParaRPr lang="en-US" sz="3600" dirty="0"/>
          </a:p>
        </p:txBody>
      </p:sp>
    </p:spTree>
    <p:extLst>
      <p:ext uri="{BB962C8B-B14F-4D97-AF65-F5344CB8AC3E}">
        <p14:creationId xmlns:p14="http://schemas.microsoft.com/office/powerpoint/2010/main" val="2518426703"/>
      </p:ext>
    </p:extLst>
  </p:cSld>
  <p:clrMapOvr>
    <a:masterClrMapping/>
  </p:clrMapOvr>
  <p:transition spd="med">
    <p:zo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1020762"/>
          </a:xfrm>
        </p:spPr>
        <p:txBody>
          <a:bodyPr/>
          <a:lstStyle/>
          <a:p>
            <a:r>
              <a:rPr lang="en-US" b="1" dirty="0" smtClean="0">
                <a:latin typeface="Trebuchet MS" pitchFamily="34" charset="0"/>
              </a:rPr>
              <a:t>You be the judge…..</a:t>
            </a:r>
            <a:endParaRPr lang="en-US" dirty="0"/>
          </a:p>
        </p:txBody>
      </p:sp>
      <p:pic>
        <p:nvPicPr>
          <p:cNvPr id="178179" name="Picture 3" descr="C:\Users\Friedows\Pictures\ABMC\MAL-Fem5.jpg"/>
          <p:cNvPicPr>
            <a:picLocks noChangeAspect="1" noChangeArrowheads="1"/>
          </p:cNvPicPr>
          <p:nvPr/>
        </p:nvPicPr>
        <p:blipFill>
          <a:blip r:embed="rId3" cstate="print"/>
          <a:srcRect/>
          <a:stretch>
            <a:fillRect/>
          </a:stretch>
        </p:blipFill>
        <p:spPr bwMode="auto">
          <a:xfrm>
            <a:off x="1905000" y="1476275"/>
            <a:ext cx="4876800" cy="4309463"/>
          </a:xfrm>
          <a:prstGeom prst="rect">
            <a:avLst/>
          </a:prstGeom>
          <a:noFill/>
        </p:spPr>
      </p:pic>
    </p:spTree>
  </p:cSld>
  <p:clrMapOvr>
    <a:masterClrMapping/>
  </p:clrMapOvr>
  <p:transition spd="med">
    <p:zo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457200" y="381000"/>
            <a:ext cx="8305800" cy="1338828"/>
          </a:xfrm>
          <a:prstGeom prst="rect">
            <a:avLst/>
          </a:prstGeom>
          <a:noFill/>
          <a:ln w="9525">
            <a:noFill/>
            <a:miter lim="800000"/>
            <a:headEnd/>
            <a:tailEnd/>
          </a:ln>
        </p:spPr>
        <p:txBody>
          <a:bodyPr wrap="square">
            <a:spAutoFit/>
          </a:bodyPr>
          <a:lstStyle/>
          <a:p>
            <a:pPr eaLnBrk="0" hangingPunct="0">
              <a:spcBef>
                <a:spcPct val="50000"/>
              </a:spcBef>
            </a:pPr>
            <a:r>
              <a:rPr lang="en-US" dirty="0">
                <a:latin typeface="Bookman Old Style" pitchFamily="18" charset="0"/>
              </a:rPr>
              <a:t>The </a:t>
            </a:r>
            <a:r>
              <a:rPr lang="en-US" b="1" dirty="0">
                <a:latin typeface="Bookman Old Style" pitchFamily="18" charset="0"/>
              </a:rPr>
              <a:t>American Belgian Malinois Club</a:t>
            </a:r>
            <a:r>
              <a:rPr lang="en-US" dirty="0">
                <a:latin typeface="Bookman Old Style" pitchFamily="18" charset="0"/>
              </a:rPr>
              <a:t> wants to thank you for your interest in our breed and taking the time to attend this presentation</a:t>
            </a:r>
            <a:r>
              <a:rPr lang="en-US" dirty="0" smtClean="0">
                <a:latin typeface="Bookman Old Style" pitchFamily="18" charset="0"/>
              </a:rPr>
              <a:t>.</a:t>
            </a:r>
          </a:p>
          <a:p>
            <a:pPr eaLnBrk="0" hangingPunct="0">
              <a:spcBef>
                <a:spcPct val="50000"/>
              </a:spcBef>
            </a:pPr>
            <a:r>
              <a:rPr lang="en-US" dirty="0" smtClean="0">
                <a:latin typeface="Bookman Old Style" pitchFamily="18" charset="0"/>
              </a:rPr>
              <a:t>An additional thank you to the members who graciously gave their photos for our presentation.</a:t>
            </a:r>
            <a:endParaRPr lang="en-US" dirty="0">
              <a:latin typeface="Bookman Old Style" pitchFamily="18" charset="0"/>
            </a:endParaRPr>
          </a:p>
        </p:txBody>
      </p:sp>
      <p:sp>
        <p:nvSpPr>
          <p:cNvPr id="108547" name="Text Box 3"/>
          <p:cNvSpPr txBox="1">
            <a:spLocks noChangeArrowheads="1"/>
          </p:cNvSpPr>
          <p:nvPr/>
        </p:nvSpPr>
        <p:spPr bwMode="auto">
          <a:xfrm>
            <a:off x="4953000" y="5562600"/>
            <a:ext cx="3733800" cy="1061829"/>
          </a:xfrm>
          <a:prstGeom prst="rect">
            <a:avLst/>
          </a:prstGeom>
          <a:noFill/>
          <a:ln w="9525">
            <a:noFill/>
            <a:miter lim="800000"/>
            <a:headEnd/>
            <a:tailEnd/>
          </a:ln>
        </p:spPr>
        <p:txBody>
          <a:bodyPr>
            <a:spAutoFit/>
          </a:bodyPr>
          <a:lstStyle/>
          <a:p>
            <a:pPr eaLnBrk="0" hangingPunct="0">
              <a:spcBef>
                <a:spcPct val="50000"/>
              </a:spcBef>
            </a:pPr>
            <a:r>
              <a:rPr lang="en-US" dirty="0">
                <a:latin typeface="Bookman Old Style" pitchFamily="18" charset="0"/>
              </a:rPr>
              <a:t>For more information you can visit our website:</a:t>
            </a:r>
            <a:r>
              <a:rPr lang="en-US" dirty="0"/>
              <a:t> </a:t>
            </a:r>
            <a:endParaRPr lang="en-US" b="1" dirty="0" smtClean="0"/>
          </a:p>
          <a:p>
            <a:pPr eaLnBrk="0" hangingPunct="0">
              <a:spcBef>
                <a:spcPct val="50000"/>
              </a:spcBef>
            </a:pPr>
            <a:r>
              <a:rPr lang="en-US" b="1" dirty="0" smtClean="0"/>
              <a:t>Malinoisclub.com</a:t>
            </a:r>
            <a:endParaRPr lang="en-US" b="1" dirty="0"/>
          </a:p>
        </p:txBody>
      </p:sp>
      <p:pic>
        <p:nvPicPr>
          <p:cNvPr id="108549" name="Picture 5" descr="Female Head from ComPres"/>
          <p:cNvPicPr>
            <a:picLocks noChangeAspect="1" noChangeArrowheads="1"/>
          </p:cNvPicPr>
          <p:nvPr/>
        </p:nvPicPr>
        <p:blipFill>
          <a:blip r:embed="rId3" cstate="print">
            <a:lum bright="-6000" contrast="24000"/>
          </a:blip>
          <a:srcRect/>
          <a:stretch>
            <a:fillRect/>
          </a:stretch>
        </p:blipFill>
        <p:spPr bwMode="auto">
          <a:xfrm>
            <a:off x="533400" y="1828800"/>
            <a:ext cx="3810000" cy="4669986"/>
          </a:xfrm>
          <a:prstGeom prst="rect">
            <a:avLst/>
          </a:prstGeom>
          <a:noFill/>
          <a:ln w="25400">
            <a:solidFill>
              <a:schemeClr val="tx1"/>
            </a:solidFill>
            <a:miter lim="800000"/>
            <a:headEnd/>
            <a:tailEnd/>
          </a:ln>
        </p:spPr>
      </p:pic>
      <p:pic>
        <p:nvPicPr>
          <p:cNvPr id="6" name="Picture 2" descr="Souza"/>
          <p:cNvPicPr>
            <a:picLocks noChangeAspect="1" noChangeArrowheads="1"/>
          </p:cNvPicPr>
          <p:nvPr/>
        </p:nvPicPr>
        <p:blipFill>
          <a:blip r:embed="rId4" cstate="print"/>
          <a:srcRect/>
          <a:stretch>
            <a:fillRect/>
          </a:stretch>
        </p:blipFill>
        <p:spPr bwMode="auto">
          <a:xfrm>
            <a:off x="5105400" y="1600200"/>
            <a:ext cx="2901554" cy="3886200"/>
          </a:xfrm>
          <a:prstGeom prst="rect">
            <a:avLst/>
          </a:prstGeom>
          <a:noFill/>
          <a:ln w="19050">
            <a:solidFill>
              <a:schemeClr val="tx1"/>
            </a:solidFill>
            <a:miter lim="800000"/>
            <a:headEnd/>
            <a:tailEnd/>
          </a:ln>
        </p:spPr>
      </p:pic>
    </p:spTree>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8153400" cy="762000"/>
          </a:xfrm>
        </p:spPr>
        <p:txBody>
          <a:bodyPr/>
          <a:lstStyle/>
          <a:p>
            <a:pPr algn="l" eaLnBrk="1" hangingPunct="1"/>
            <a:r>
              <a:rPr lang="en-US" sz="4000" b="1" dirty="0" smtClean="0">
                <a:latin typeface="Trebuchet MS" pitchFamily="34" charset="0"/>
              </a:rPr>
              <a:t>Development &amp; Distinction </a:t>
            </a:r>
            <a:endParaRPr lang="en-US" dirty="0" smtClean="0">
              <a:latin typeface="Trebuchet MS" pitchFamily="34" charset="0"/>
            </a:endParaRPr>
          </a:p>
        </p:txBody>
      </p:sp>
      <p:sp>
        <p:nvSpPr>
          <p:cNvPr id="24579" name="Rectangle 3"/>
          <p:cNvSpPr>
            <a:spLocks noGrp="1" noChangeArrowheads="1"/>
          </p:cNvSpPr>
          <p:nvPr>
            <p:ph type="body" idx="1"/>
          </p:nvPr>
        </p:nvSpPr>
        <p:spPr>
          <a:xfrm>
            <a:off x="152400" y="1143000"/>
            <a:ext cx="8839200" cy="5257800"/>
          </a:xfrm>
        </p:spPr>
        <p:txBody>
          <a:bodyPr/>
          <a:lstStyle/>
          <a:p>
            <a:pPr eaLnBrk="1" hangingPunct="1">
              <a:lnSpc>
                <a:spcPct val="85000"/>
              </a:lnSpc>
            </a:pPr>
            <a:r>
              <a:rPr lang="en-US" sz="2800" dirty="0" smtClean="0"/>
              <a:t>Coat type &amp; color distinguish the four:</a:t>
            </a:r>
          </a:p>
          <a:p>
            <a:pPr lvl="1" eaLnBrk="1" hangingPunct="1"/>
            <a:r>
              <a:rPr lang="en-US" b="1" dirty="0" smtClean="0">
                <a:latin typeface="Arial Narrow" pitchFamily="34" charset="0"/>
              </a:rPr>
              <a:t>Malinois</a:t>
            </a:r>
            <a:r>
              <a:rPr lang="en-US" dirty="0" smtClean="0">
                <a:latin typeface="Arial Narrow" pitchFamily="34" charset="0"/>
              </a:rPr>
              <a:t> - short coat, fawn to mahogany</a:t>
            </a:r>
          </a:p>
          <a:p>
            <a:pPr lvl="1" eaLnBrk="1" hangingPunct="1"/>
            <a:r>
              <a:rPr lang="en-US" b="1" dirty="0" smtClean="0">
                <a:latin typeface="Arial Narrow" pitchFamily="34" charset="0"/>
              </a:rPr>
              <a:t>Tervuren</a:t>
            </a:r>
            <a:r>
              <a:rPr lang="en-US" dirty="0" smtClean="0">
                <a:latin typeface="Arial Narrow" pitchFamily="34" charset="0"/>
              </a:rPr>
              <a:t> - long coat, similar in color to the Malinois</a:t>
            </a:r>
          </a:p>
          <a:p>
            <a:pPr lvl="1" eaLnBrk="1" hangingPunct="1"/>
            <a:r>
              <a:rPr lang="en-US" b="1" dirty="0" smtClean="0">
                <a:latin typeface="Arial Narrow" pitchFamily="34" charset="0"/>
              </a:rPr>
              <a:t>Belgian Sheepdog </a:t>
            </a:r>
            <a:r>
              <a:rPr lang="en-US" dirty="0" smtClean="0">
                <a:latin typeface="Arial Narrow" pitchFamily="34" charset="0"/>
              </a:rPr>
              <a:t>- long coat, black</a:t>
            </a:r>
          </a:p>
          <a:p>
            <a:pPr lvl="1" eaLnBrk="1" hangingPunct="1"/>
            <a:r>
              <a:rPr lang="en-US" b="1" dirty="0" smtClean="0">
                <a:latin typeface="Arial Narrow" pitchFamily="34" charset="0"/>
              </a:rPr>
              <a:t>Laekenois</a:t>
            </a:r>
            <a:r>
              <a:rPr lang="en-US" dirty="0" smtClean="0">
                <a:latin typeface="Arial Narrow" pitchFamily="34" charset="0"/>
              </a:rPr>
              <a:t> –  wire coat, similar in color to the Malinois</a:t>
            </a:r>
          </a:p>
          <a:p>
            <a:pPr eaLnBrk="1" hangingPunct="1"/>
            <a:r>
              <a:rPr lang="en-US" sz="2800" dirty="0" smtClean="0"/>
              <a:t>1965 moved from miscellaneous to working group</a:t>
            </a:r>
          </a:p>
          <a:p>
            <a:pPr eaLnBrk="1" hangingPunct="1"/>
            <a:r>
              <a:rPr lang="en-US" sz="2800" dirty="0" smtClean="0"/>
              <a:t>1983 all were moved to the herding group</a:t>
            </a:r>
          </a:p>
          <a:p>
            <a:pPr eaLnBrk="1" hangingPunct="1"/>
            <a:endParaRPr lang="en-US" sz="1000" dirty="0" smtClean="0"/>
          </a:p>
          <a:p>
            <a:pPr eaLnBrk="1" hangingPunct="1"/>
            <a:r>
              <a:rPr lang="en-US" sz="2800" dirty="0" smtClean="0"/>
              <a:t>Popularity rose dramatically in the mid ‘80s</a:t>
            </a:r>
          </a:p>
          <a:p>
            <a:pPr eaLnBrk="1" hangingPunct="1"/>
            <a:endParaRPr lang="en-US" sz="1000" dirty="0" smtClean="0"/>
          </a:p>
          <a:p>
            <a:pPr eaLnBrk="1" hangingPunct="1"/>
            <a:r>
              <a:rPr lang="en-US" sz="2800" dirty="0" smtClean="0"/>
              <a:t>Recent popularity increase is a concern to the parent club</a:t>
            </a:r>
          </a:p>
        </p:txBody>
      </p:sp>
    </p:spTree>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BSD male profile dennette"/>
          <p:cNvPicPr>
            <a:picLocks noChangeAspect="1" noChangeArrowheads="1"/>
          </p:cNvPicPr>
          <p:nvPr/>
        </p:nvPicPr>
        <p:blipFill>
          <a:blip r:embed="rId3" cstate="print"/>
          <a:srcRect b="1727"/>
          <a:stretch>
            <a:fillRect/>
          </a:stretch>
        </p:blipFill>
        <p:spPr bwMode="auto">
          <a:xfrm>
            <a:off x="6324600" y="3886200"/>
            <a:ext cx="2320925" cy="2209800"/>
          </a:xfrm>
          <a:prstGeom prst="rect">
            <a:avLst/>
          </a:prstGeom>
          <a:noFill/>
          <a:ln w="9525">
            <a:noFill/>
            <a:miter lim="800000"/>
            <a:headEnd/>
            <a:tailEnd/>
          </a:ln>
        </p:spPr>
      </p:pic>
      <p:pic>
        <p:nvPicPr>
          <p:cNvPr id="25603" name="Picture 5" descr="lacie"/>
          <p:cNvPicPr>
            <a:picLocks noChangeAspect="1" noChangeArrowheads="1"/>
          </p:cNvPicPr>
          <p:nvPr/>
        </p:nvPicPr>
        <p:blipFill>
          <a:blip r:embed="rId4" cstate="print"/>
          <a:srcRect l="7236" r="3517"/>
          <a:stretch>
            <a:fillRect/>
          </a:stretch>
        </p:blipFill>
        <p:spPr bwMode="auto">
          <a:xfrm>
            <a:off x="6096000" y="1143000"/>
            <a:ext cx="2570163" cy="2286000"/>
          </a:xfrm>
          <a:prstGeom prst="rect">
            <a:avLst/>
          </a:prstGeom>
          <a:noFill/>
          <a:ln w="9525">
            <a:noFill/>
            <a:miter lim="800000"/>
            <a:headEnd/>
            <a:tailEnd/>
          </a:ln>
        </p:spPr>
      </p:pic>
      <p:sp>
        <p:nvSpPr>
          <p:cNvPr id="25604" name="Rectangle 6"/>
          <p:cNvSpPr>
            <a:spLocks noGrp="1" noChangeArrowheads="1"/>
          </p:cNvSpPr>
          <p:nvPr>
            <p:ph type="title"/>
          </p:nvPr>
        </p:nvSpPr>
        <p:spPr>
          <a:xfrm>
            <a:off x="304800" y="304800"/>
            <a:ext cx="8534400" cy="762000"/>
          </a:xfrm>
        </p:spPr>
        <p:txBody>
          <a:bodyPr/>
          <a:lstStyle/>
          <a:p>
            <a:pPr algn="l" eaLnBrk="1" hangingPunct="1"/>
            <a:r>
              <a:rPr lang="en-US" b="1" dirty="0" smtClean="0">
                <a:latin typeface="Trebuchet MS" pitchFamily="34" charset="0"/>
              </a:rPr>
              <a:t>The Elegant Belgians</a:t>
            </a:r>
          </a:p>
        </p:txBody>
      </p:sp>
      <p:pic>
        <p:nvPicPr>
          <p:cNvPr id="25605" name="Picture 17" descr="beth walkerSNw"/>
          <p:cNvPicPr>
            <a:picLocks noChangeAspect="1" noChangeArrowheads="1"/>
          </p:cNvPicPr>
          <p:nvPr/>
        </p:nvPicPr>
        <p:blipFill>
          <a:blip r:embed="rId5" cstate="print">
            <a:lum contrast="18000"/>
          </a:blip>
          <a:srcRect/>
          <a:stretch>
            <a:fillRect/>
          </a:stretch>
        </p:blipFill>
        <p:spPr bwMode="auto">
          <a:xfrm>
            <a:off x="533400" y="3962400"/>
            <a:ext cx="2438400" cy="2298700"/>
          </a:xfrm>
          <a:prstGeom prst="rect">
            <a:avLst/>
          </a:prstGeom>
          <a:noFill/>
          <a:ln w="9525">
            <a:noFill/>
            <a:miter lim="800000"/>
            <a:headEnd/>
            <a:tailEnd/>
          </a:ln>
        </p:spPr>
      </p:pic>
      <p:pic>
        <p:nvPicPr>
          <p:cNvPr id="25606" name="Picture 7" descr="C:\Users\Friedows\Pictures\ABMC\LAEKEN.jpg"/>
          <p:cNvPicPr>
            <a:picLocks noChangeAspect="1" noChangeArrowheads="1"/>
          </p:cNvPicPr>
          <p:nvPr/>
        </p:nvPicPr>
        <p:blipFill>
          <a:blip r:embed="rId6" cstate="print"/>
          <a:srcRect/>
          <a:stretch>
            <a:fillRect/>
          </a:stretch>
        </p:blipFill>
        <p:spPr bwMode="auto">
          <a:xfrm>
            <a:off x="3505200" y="4876800"/>
            <a:ext cx="2133600" cy="1655763"/>
          </a:xfrm>
          <a:prstGeom prst="rect">
            <a:avLst/>
          </a:prstGeom>
          <a:noFill/>
          <a:ln w="9525">
            <a:noFill/>
            <a:miter lim="800000"/>
            <a:headEnd/>
            <a:tailEnd/>
          </a:ln>
        </p:spPr>
      </p:pic>
      <p:pic>
        <p:nvPicPr>
          <p:cNvPr id="25607" name="Picture 8" descr="C:\Users\Friedows\Pictures\ABMC\bitchstand1.jpg"/>
          <p:cNvPicPr>
            <a:picLocks noChangeAspect="1" noChangeArrowheads="1"/>
          </p:cNvPicPr>
          <p:nvPr/>
        </p:nvPicPr>
        <p:blipFill>
          <a:blip r:embed="rId7" cstate="print"/>
          <a:srcRect/>
          <a:stretch>
            <a:fillRect/>
          </a:stretch>
        </p:blipFill>
        <p:spPr bwMode="auto">
          <a:xfrm>
            <a:off x="304800" y="1143000"/>
            <a:ext cx="2760663" cy="2209800"/>
          </a:xfrm>
          <a:prstGeom prst="rect">
            <a:avLst/>
          </a:prstGeom>
          <a:noFill/>
          <a:ln w="9525">
            <a:noFill/>
            <a:miter lim="800000"/>
            <a:headEnd/>
            <a:tailEnd/>
          </a:ln>
        </p:spPr>
      </p:pic>
      <p:pic>
        <p:nvPicPr>
          <p:cNvPr id="25608" name="Picture 9" descr="C:\Users\Friedows\Pictures\ABMC\MAL-Fem10.jpg"/>
          <p:cNvPicPr>
            <a:picLocks noChangeAspect="1" noChangeArrowheads="1"/>
          </p:cNvPicPr>
          <p:nvPr/>
        </p:nvPicPr>
        <p:blipFill>
          <a:blip r:embed="rId8" cstate="print"/>
          <a:srcRect/>
          <a:stretch>
            <a:fillRect/>
          </a:stretch>
        </p:blipFill>
        <p:spPr bwMode="auto">
          <a:xfrm>
            <a:off x="3352800" y="1295400"/>
            <a:ext cx="2397125" cy="33528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274638"/>
            <a:ext cx="8991600" cy="1143000"/>
          </a:xfrm>
        </p:spPr>
        <p:txBody>
          <a:bodyPr/>
          <a:lstStyle/>
          <a:p>
            <a:pPr algn="l" eaLnBrk="1" hangingPunct="1"/>
            <a:r>
              <a:rPr lang="en-US" sz="3600" b="1" dirty="0" smtClean="0">
                <a:latin typeface="Trebuchet MS" pitchFamily="34" charset="0"/>
              </a:rPr>
              <a:t>Belgian Sheepdog - Groenendael  							“Groan-en-dahl”</a:t>
            </a:r>
          </a:p>
        </p:txBody>
      </p:sp>
      <p:sp>
        <p:nvSpPr>
          <p:cNvPr id="26627" name="Rectangle 3"/>
          <p:cNvSpPr>
            <a:spLocks noGrp="1" noChangeArrowheads="1"/>
          </p:cNvSpPr>
          <p:nvPr>
            <p:ph type="body" sz="half" idx="2"/>
          </p:nvPr>
        </p:nvSpPr>
        <p:spPr>
          <a:xfrm>
            <a:off x="4649788" y="1600200"/>
            <a:ext cx="4037012" cy="4525963"/>
          </a:xfrm>
        </p:spPr>
        <p:txBody>
          <a:bodyPr/>
          <a:lstStyle/>
          <a:p>
            <a:pPr eaLnBrk="1" hangingPunct="1"/>
            <a:r>
              <a:rPr lang="en-US" sz="2400" dirty="0" smtClean="0"/>
              <a:t>Nicholas Rose owned a famous hotel called “Chateau de Groenendael”, 10 km south of Brussels</a:t>
            </a:r>
          </a:p>
          <a:p>
            <a:pPr eaLnBrk="1" hangingPunct="1"/>
            <a:r>
              <a:rPr lang="en-US" sz="2400" dirty="0" smtClean="0"/>
              <a:t>Mr. Rose began a breeding program that established a distinct line of long haired black sheepdogs.</a:t>
            </a:r>
          </a:p>
        </p:txBody>
      </p:sp>
      <p:sp>
        <p:nvSpPr>
          <p:cNvPr id="11268" name="Comment 4"/>
          <p:cNvSpPr>
            <a:spLocks noChangeArrowheads="1"/>
          </p:cNvSpPr>
          <p:nvPr/>
        </p:nvSpPr>
        <p:spPr bwMode="auto">
          <a:xfrm>
            <a:off x="1295400" y="4876800"/>
            <a:ext cx="1828800" cy="593725"/>
          </a:xfrm>
          <a:prstGeom prst="rect">
            <a:avLst/>
          </a:prstGeom>
          <a:solidFill>
            <a:srgbClr val="FCFDC6"/>
          </a:solidFill>
          <a:ln w="12700" cap="sq">
            <a:solidFill>
              <a:schemeClr val="tx1"/>
            </a:solidFill>
            <a:miter lim="800000"/>
            <a:headEnd type="none" w="sm" len="sm"/>
            <a:tailEnd type="none" w="sm" len="sm"/>
          </a:ln>
          <a:effectLst>
            <a:outerShdw dist="107763" dir="2700000" algn="ctr" rotWithShape="0">
              <a:schemeClr val="bg2"/>
            </a:outerShdw>
          </a:effectLst>
        </p:spPr>
        <p:txBody>
          <a:bodyPr>
            <a:spAutoFit/>
          </a:bodyPr>
          <a:lstStyle/>
          <a:p>
            <a:pPr algn="ctr" eaLnBrk="0" hangingPunct="0">
              <a:spcBef>
                <a:spcPct val="50000"/>
              </a:spcBef>
              <a:defRPr/>
            </a:pPr>
            <a:r>
              <a:rPr lang="en-US" sz="1600" dirty="0">
                <a:solidFill>
                  <a:srgbClr val="000000"/>
                </a:solidFill>
              </a:rPr>
              <a:t>From the village of Groenendael.</a:t>
            </a:r>
          </a:p>
        </p:txBody>
      </p:sp>
      <p:pic>
        <p:nvPicPr>
          <p:cNvPr id="26629" name="Picture 5" descr="cachet"/>
          <p:cNvPicPr>
            <a:picLocks noGrp="1" noChangeAspect="1" noChangeArrowheads="1"/>
          </p:cNvPicPr>
          <p:nvPr>
            <p:ph type="clipArt" sz="half" idx="1"/>
          </p:nvPr>
        </p:nvPicPr>
        <p:blipFill>
          <a:blip r:embed="rId3" cstate="print"/>
          <a:srcRect/>
          <a:stretch>
            <a:fillRect/>
          </a:stretch>
        </p:blipFill>
        <p:spPr>
          <a:xfrm>
            <a:off x="539750" y="1600200"/>
            <a:ext cx="3868738" cy="4525963"/>
          </a:xfrm>
          <a:noFill/>
        </p:spPr>
      </p:pic>
    </p:spTree>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274638"/>
            <a:ext cx="8305800" cy="1020762"/>
          </a:xfrm>
        </p:spPr>
        <p:txBody>
          <a:bodyPr/>
          <a:lstStyle/>
          <a:p>
            <a:pPr algn="l" eaLnBrk="1" hangingPunct="1"/>
            <a:r>
              <a:rPr lang="en-US" sz="3600" b="1" dirty="0" smtClean="0">
                <a:latin typeface="Trebuchet MS" pitchFamily="34" charset="0"/>
              </a:rPr>
              <a:t>Belgian Tervuren </a:t>
            </a:r>
            <a:br>
              <a:rPr lang="en-US" sz="3600" b="1" dirty="0" smtClean="0">
                <a:latin typeface="Trebuchet MS" pitchFamily="34" charset="0"/>
              </a:rPr>
            </a:br>
            <a:r>
              <a:rPr lang="en-US" sz="3600" b="1" dirty="0" smtClean="0">
                <a:latin typeface="Trebuchet MS" pitchFamily="34" charset="0"/>
              </a:rPr>
              <a:t>				 “Ter-Vuer-en”</a:t>
            </a:r>
            <a:endParaRPr lang="en-US" b="1" dirty="0" smtClean="0">
              <a:latin typeface="Trebuchet MS" pitchFamily="34" charset="0"/>
            </a:endParaRPr>
          </a:p>
        </p:txBody>
      </p:sp>
      <p:sp>
        <p:nvSpPr>
          <p:cNvPr id="27651" name="Rectangle 3"/>
          <p:cNvSpPr>
            <a:spLocks noGrp="1" noChangeArrowheads="1"/>
          </p:cNvSpPr>
          <p:nvPr>
            <p:ph type="body" sz="half" idx="2"/>
          </p:nvPr>
        </p:nvSpPr>
        <p:spPr>
          <a:xfrm>
            <a:off x="4267200" y="1600200"/>
            <a:ext cx="4360863" cy="4800600"/>
          </a:xfrm>
        </p:spPr>
        <p:txBody>
          <a:bodyPr/>
          <a:lstStyle/>
          <a:p>
            <a:pPr eaLnBrk="1" hangingPunct="1">
              <a:lnSpc>
                <a:spcPct val="90000"/>
              </a:lnSpc>
            </a:pPr>
            <a:r>
              <a:rPr lang="en-US" sz="2400" dirty="0" smtClean="0"/>
              <a:t>The Tervuren name is from the town of Tervuren, where a brewer established an early line of the fawn colored Belgian herders.</a:t>
            </a:r>
          </a:p>
          <a:p>
            <a:pPr eaLnBrk="1" hangingPunct="1">
              <a:lnSpc>
                <a:spcPct val="90000"/>
              </a:lnSpc>
            </a:pPr>
            <a:r>
              <a:rPr lang="en-US" sz="2400" dirty="0" smtClean="0"/>
              <a:t>Both World Wars almost wiped out the Belgians, particularly the Tervuren.   With a handful of loyal supporters, the Tervuren was born anew after the wars from the lines of other Belgians.</a:t>
            </a:r>
          </a:p>
        </p:txBody>
      </p:sp>
      <p:pic>
        <p:nvPicPr>
          <p:cNvPr id="2050" name="Picture 2" descr="C:\Users\Friedow\Pictures\Asheville17\DSC_13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47800"/>
            <a:ext cx="3318018"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l" eaLnBrk="1" hangingPunct="1"/>
            <a:r>
              <a:rPr lang="en-US" sz="3600" b="1" dirty="0" smtClean="0">
                <a:latin typeface="Trebuchet MS" pitchFamily="34" charset="0"/>
              </a:rPr>
              <a:t>Belgian Laekenois </a:t>
            </a:r>
            <a:br>
              <a:rPr lang="en-US" sz="3600" b="1" dirty="0" smtClean="0">
                <a:latin typeface="Trebuchet MS" pitchFamily="34" charset="0"/>
              </a:rPr>
            </a:br>
            <a:r>
              <a:rPr lang="en-US" sz="3600" b="1" dirty="0" smtClean="0">
                <a:latin typeface="Trebuchet MS" pitchFamily="34" charset="0"/>
              </a:rPr>
              <a:t>					“Lack-en-wah”</a:t>
            </a:r>
          </a:p>
        </p:txBody>
      </p:sp>
      <p:sp>
        <p:nvSpPr>
          <p:cNvPr id="28675" name="Rectangle 4"/>
          <p:cNvSpPr>
            <a:spLocks noGrp="1" noChangeArrowheads="1"/>
          </p:cNvSpPr>
          <p:nvPr>
            <p:ph type="body" sz="half" idx="2"/>
          </p:nvPr>
        </p:nvSpPr>
        <p:spPr>
          <a:xfrm>
            <a:off x="4114800" y="4191000"/>
            <a:ext cx="4724400" cy="2057400"/>
          </a:xfrm>
        </p:spPr>
        <p:txBody>
          <a:bodyPr/>
          <a:lstStyle/>
          <a:p>
            <a:pPr algn="ctr" eaLnBrk="1" hangingPunct="1">
              <a:lnSpc>
                <a:spcPct val="90000"/>
              </a:lnSpc>
              <a:buFontTx/>
              <a:buNone/>
            </a:pPr>
            <a:r>
              <a:rPr lang="en-US" sz="2400" dirty="0" smtClean="0"/>
              <a:t>The Belgian </a:t>
            </a:r>
            <a:r>
              <a:rPr lang="en-US" sz="2400" dirty="0" err="1" smtClean="0"/>
              <a:t>Laekenois</a:t>
            </a:r>
            <a:r>
              <a:rPr lang="en-US" sz="2400" dirty="0" smtClean="0"/>
              <a:t> has a small but growing fancy in the US. </a:t>
            </a:r>
            <a:r>
              <a:rPr lang="en-US" sz="2400" dirty="0" err="1" smtClean="0"/>
              <a:t>Laekenois</a:t>
            </a:r>
            <a:r>
              <a:rPr lang="en-US" sz="2400" dirty="0" smtClean="0"/>
              <a:t> are now a recognized AKC breed.</a:t>
            </a:r>
          </a:p>
          <a:p>
            <a:pPr algn="ctr" eaLnBrk="1" hangingPunct="1">
              <a:lnSpc>
                <a:spcPct val="90000"/>
              </a:lnSpc>
              <a:buFontTx/>
              <a:buNone/>
            </a:pPr>
            <a:r>
              <a:rPr lang="en-US" sz="2400" dirty="0" smtClean="0"/>
              <a:t> Malinois have been vital to it’s survival.</a:t>
            </a:r>
          </a:p>
        </p:txBody>
      </p:sp>
      <p:pic>
        <p:nvPicPr>
          <p:cNvPr id="3075" name="Picture 3" descr="C:\Users\Friedow\Pictures\ABMC\LAEK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97946"/>
            <a:ext cx="3505200" cy="24997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Friedow\Pictures\ABMC\DSC_0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464" y="1143000"/>
            <a:ext cx="2180736" cy="269461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Friedow\Pictures\ABMC\LAEKEN Head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500" y="3624853"/>
            <a:ext cx="2282825" cy="2800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274638"/>
            <a:ext cx="8234363" cy="1143000"/>
          </a:xfrm>
        </p:spPr>
        <p:txBody>
          <a:bodyPr/>
          <a:lstStyle/>
          <a:p>
            <a:pPr algn="l" eaLnBrk="1" hangingPunct="1"/>
            <a:r>
              <a:rPr lang="en-US" sz="4000" b="1" dirty="0" smtClean="0">
                <a:latin typeface="Trebuchet MS" pitchFamily="34" charset="0"/>
              </a:rPr>
              <a:t>Belgian Malinois</a:t>
            </a:r>
            <a:br>
              <a:rPr lang="en-US" sz="4000" b="1" dirty="0" smtClean="0">
                <a:latin typeface="Trebuchet MS" pitchFamily="34" charset="0"/>
              </a:rPr>
            </a:br>
            <a:r>
              <a:rPr lang="en-US" sz="4000" b="1" dirty="0" smtClean="0">
                <a:latin typeface="Trebuchet MS" pitchFamily="34" charset="0"/>
              </a:rPr>
              <a:t>				</a:t>
            </a:r>
            <a:r>
              <a:rPr lang="en-US" sz="3600" b="1" dirty="0" smtClean="0">
                <a:latin typeface="Trebuchet MS" pitchFamily="34" charset="0"/>
              </a:rPr>
              <a:t>“Mal-in-Wah”</a:t>
            </a:r>
          </a:p>
        </p:txBody>
      </p:sp>
      <p:sp>
        <p:nvSpPr>
          <p:cNvPr id="29699" name="Rectangle 3"/>
          <p:cNvSpPr>
            <a:spLocks noGrp="1" noChangeArrowheads="1"/>
          </p:cNvSpPr>
          <p:nvPr>
            <p:ph type="body" sz="half" idx="1"/>
          </p:nvPr>
        </p:nvSpPr>
        <p:spPr>
          <a:xfrm>
            <a:off x="304800" y="1447800"/>
            <a:ext cx="4648200" cy="4038600"/>
          </a:xfrm>
        </p:spPr>
        <p:txBody>
          <a:bodyPr/>
          <a:lstStyle/>
          <a:p>
            <a:pPr eaLnBrk="1" hangingPunct="1"/>
            <a:r>
              <a:rPr lang="en-US" sz="2400" dirty="0" smtClean="0"/>
              <a:t>The short haired Malinois is named for the Malines (Mechlin) region.</a:t>
            </a:r>
          </a:p>
          <a:p>
            <a:pPr eaLnBrk="1" hangingPunct="1"/>
            <a:r>
              <a:rPr lang="en-US" sz="2400" dirty="0" smtClean="0"/>
              <a:t>A Laekenois ‘VOS I’ was the great grandsire of TJOP, most influential in the first part of the 20</a:t>
            </a:r>
            <a:r>
              <a:rPr lang="en-US" sz="2400" baseline="30000" dirty="0" smtClean="0"/>
              <a:t>th</a:t>
            </a:r>
            <a:r>
              <a:rPr lang="en-US" sz="2400" dirty="0" smtClean="0"/>
              <a:t> century.</a:t>
            </a:r>
          </a:p>
        </p:txBody>
      </p:sp>
      <p:pic>
        <p:nvPicPr>
          <p:cNvPr id="29700" name="Picture 4" descr="Tjop"/>
          <p:cNvPicPr>
            <a:picLocks noChangeAspect="1" noChangeArrowheads="1"/>
          </p:cNvPicPr>
          <p:nvPr/>
        </p:nvPicPr>
        <p:blipFill>
          <a:blip r:embed="rId3" cstate="print">
            <a:lum contrast="12000"/>
          </a:blip>
          <a:srcRect/>
          <a:stretch>
            <a:fillRect/>
          </a:stretch>
        </p:blipFill>
        <p:spPr bwMode="auto">
          <a:xfrm>
            <a:off x="5181600" y="1752600"/>
            <a:ext cx="3276600" cy="3022600"/>
          </a:xfrm>
          <a:prstGeom prst="rect">
            <a:avLst/>
          </a:prstGeom>
          <a:noFill/>
          <a:ln w="19050">
            <a:solidFill>
              <a:schemeClr val="tx1"/>
            </a:solidFill>
            <a:miter lim="800000"/>
            <a:headEnd/>
            <a:tailEnd/>
          </a:ln>
        </p:spPr>
      </p:pic>
      <p:pic>
        <p:nvPicPr>
          <p:cNvPr id="29701" name="Picture 5" descr="katie"/>
          <p:cNvPicPr>
            <a:picLocks noGrp="1" noChangeAspect="1" noChangeArrowheads="1"/>
          </p:cNvPicPr>
          <p:nvPr>
            <p:ph type="clipArt" sz="half" idx="2"/>
          </p:nvPr>
        </p:nvPicPr>
        <p:blipFill>
          <a:blip r:embed="rId4" cstate="print"/>
          <a:srcRect/>
          <a:stretch>
            <a:fillRect/>
          </a:stretch>
        </p:blipFill>
        <p:spPr>
          <a:xfrm>
            <a:off x="2438400" y="4191000"/>
            <a:ext cx="2847975" cy="2438400"/>
          </a:xfrm>
          <a:noFill/>
          <a:ln w="19050">
            <a:solidFill>
              <a:schemeClr val="tx1"/>
            </a:solidFill>
          </a:ln>
        </p:spPr>
      </p:pic>
      <p:sp>
        <p:nvSpPr>
          <p:cNvPr id="29702" name="Text Box 6"/>
          <p:cNvSpPr txBox="1">
            <a:spLocks noChangeArrowheads="1"/>
          </p:cNvSpPr>
          <p:nvPr/>
        </p:nvSpPr>
        <p:spPr bwMode="auto">
          <a:xfrm>
            <a:off x="7239000" y="4953000"/>
            <a:ext cx="914400" cy="385763"/>
          </a:xfrm>
          <a:prstGeom prst="rect">
            <a:avLst/>
          </a:prstGeom>
          <a:solidFill>
            <a:srgbClr val="C0C0C0"/>
          </a:solidFill>
          <a:ln w="19050">
            <a:solidFill>
              <a:schemeClr val="tx1"/>
            </a:solidFill>
            <a:miter lim="800000"/>
            <a:headEnd/>
            <a:tailEnd/>
          </a:ln>
        </p:spPr>
        <p:txBody>
          <a:bodyPr>
            <a:spAutoFit/>
          </a:bodyPr>
          <a:lstStyle/>
          <a:p>
            <a:pPr>
              <a:spcBef>
                <a:spcPct val="50000"/>
              </a:spcBef>
            </a:pPr>
            <a:r>
              <a:rPr lang="en-US" dirty="0"/>
              <a:t>TJOP</a:t>
            </a:r>
          </a:p>
        </p:txBody>
      </p:sp>
    </p:spTree>
  </p:cSld>
  <p:clrMapOvr>
    <a:masterClrMapping/>
  </p:clrMapOvr>
  <p:transition spd="med">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457200"/>
            <a:ext cx="5867400" cy="1700213"/>
          </a:xfrm>
        </p:spPr>
        <p:txBody>
          <a:bodyPr/>
          <a:lstStyle/>
          <a:p>
            <a:pPr algn="l" eaLnBrk="1" hangingPunct="1"/>
            <a:r>
              <a:rPr lang="en-US" b="1" dirty="0" smtClean="0">
                <a:latin typeface="Trebuchet MS" pitchFamily="34" charset="0"/>
              </a:rPr>
              <a:t>Malinois Type</a:t>
            </a:r>
            <a:br>
              <a:rPr lang="en-US" b="1" dirty="0" smtClean="0">
                <a:latin typeface="Trebuchet MS" pitchFamily="34" charset="0"/>
              </a:rPr>
            </a:br>
            <a:r>
              <a:rPr lang="en-US" b="1" dirty="0" smtClean="0">
                <a:latin typeface="Trebuchet MS" pitchFamily="34" charset="0"/>
              </a:rPr>
              <a:t>	What Defines it ?</a:t>
            </a:r>
            <a:endParaRPr lang="en-US" dirty="0" smtClean="0">
              <a:latin typeface="Trebuchet MS" pitchFamily="34" charset="0"/>
            </a:endParaRPr>
          </a:p>
        </p:txBody>
      </p:sp>
      <p:sp>
        <p:nvSpPr>
          <p:cNvPr id="23555" name="Rectangle 3"/>
          <p:cNvSpPr>
            <a:spLocks noGrp="1" noChangeArrowheads="1"/>
          </p:cNvSpPr>
          <p:nvPr>
            <p:ph type="body" idx="1"/>
          </p:nvPr>
        </p:nvSpPr>
        <p:spPr>
          <a:xfrm>
            <a:off x="381000" y="3200400"/>
            <a:ext cx="8458200" cy="3200400"/>
          </a:xfrm>
        </p:spPr>
        <p:txBody>
          <a:bodyPr/>
          <a:lstStyle/>
          <a:p>
            <a:pPr eaLnBrk="1" hangingPunct="1">
              <a:lnSpc>
                <a:spcPct val="80000"/>
              </a:lnSpc>
              <a:buFont typeface="Wingdings" pitchFamily="2" charset="2"/>
              <a:buChar char="ü"/>
            </a:pPr>
            <a:r>
              <a:rPr lang="en-US" sz="2800" dirty="0" smtClean="0"/>
              <a:t>Silhouette – Square, elegant</a:t>
            </a:r>
          </a:p>
          <a:p>
            <a:pPr eaLnBrk="1" hangingPunct="1">
              <a:lnSpc>
                <a:spcPct val="80000"/>
              </a:lnSpc>
              <a:buFont typeface="Wingdings" pitchFamily="2" charset="2"/>
              <a:buChar char="ü"/>
            </a:pPr>
            <a:r>
              <a:rPr lang="en-US" sz="2800" dirty="0" smtClean="0"/>
              <a:t>Structure – Moderate, power without bulkiness</a:t>
            </a:r>
          </a:p>
          <a:p>
            <a:pPr eaLnBrk="1" hangingPunct="1">
              <a:lnSpc>
                <a:spcPct val="80000"/>
              </a:lnSpc>
              <a:buClr>
                <a:schemeClr val="tx1"/>
              </a:buClr>
              <a:buFont typeface="Wingdings" pitchFamily="2" charset="2"/>
              <a:buChar char="ü"/>
            </a:pPr>
            <a:r>
              <a:rPr lang="en-US" sz="2800" dirty="0" smtClean="0"/>
              <a:t>Head - Clean, chiseled, parallel planes, balanced</a:t>
            </a:r>
          </a:p>
          <a:p>
            <a:pPr eaLnBrk="1" hangingPunct="1">
              <a:lnSpc>
                <a:spcPct val="80000"/>
              </a:lnSpc>
              <a:buClr>
                <a:schemeClr val="tx1"/>
              </a:buClr>
              <a:buFont typeface="Wingdings" pitchFamily="2" charset="2"/>
              <a:buChar char="ü"/>
            </a:pPr>
            <a:r>
              <a:rPr lang="en-US" sz="2800" dirty="0" smtClean="0"/>
              <a:t>Expression – Intelligent, alert, ready for action</a:t>
            </a:r>
          </a:p>
          <a:p>
            <a:pPr eaLnBrk="1" hangingPunct="1">
              <a:lnSpc>
                <a:spcPct val="80000"/>
              </a:lnSpc>
              <a:buClr>
                <a:schemeClr val="tx1"/>
              </a:buClr>
              <a:buFont typeface="Wingdings" pitchFamily="2" charset="2"/>
              <a:buChar char="ü"/>
            </a:pPr>
            <a:r>
              <a:rPr lang="en-US" sz="2800" dirty="0" smtClean="0"/>
              <a:t>Coat/Color – Medium-harsh, warm hues, masking</a:t>
            </a:r>
          </a:p>
          <a:p>
            <a:pPr eaLnBrk="1" hangingPunct="1">
              <a:lnSpc>
                <a:spcPct val="80000"/>
              </a:lnSpc>
              <a:buClr>
                <a:schemeClr val="tx1"/>
              </a:buClr>
              <a:buFont typeface="Wingdings" pitchFamily="2" charset="2"/>
              <a:buChar char="ü"/>
            </a:pPr>
            <a:r>
              <a:rPr lang="en-US" sz="2800" dirty="0" smtClean="0"/>
              <a:t>Movement - Effortless, agile, efficient, moderate</a:t>
            </a:r>
          </a:p>
          <a:p>
            <a:pPr eaLnBrk="1" hangingPunct="1">
              <a:lnSpc>
                <a:spcPct val="80000"/>
              </a:lnSpc>
              <a:buClr>
                <a:schemeClr val="tx1"/>
              </a:buClr>
              <a:buFont typeface="Wingdings" pitchFamily="2" charset="2"/>
              <a:buChar char="ü"/>
            </a:pPr>
            <a:r>
              <a:rPr lang="en-US" sz="2800" dirty="0" smtClean="0"/>
              <a:t>Temperament – confident, watchful, stable, biddable</a:t>
            </a:r>
          </a:p>
          <a:p>
            <a:pPr lvl="1" eaLnBrk="1" hangingPunct="1">
              <a:lnSpc>
                <a:spcPct val="80000"/>
              </a:lnSpc>
              <a:buClr>
                <a:schemeClr val="tx1"/>
              </a:buClr>
              <a:buFont typeface="Wingdings" pitchFamily="2" charset="2"/>
              <a:buNone/>
            </a:pPr>
            <a:r>
              <a:rPr lang="en-US" sz="2400" dirty="0" smtClean="0"/>
              <a:t>		</a:t>
            </a:r>
          </a:p>
        </p:txBody>
      </p:sp>
      <p:pic>
        <p:nvPicPr>
          <p:cNvPr id="4098" name="Picture 2" descr="C:\Users\Friedow\Pictures\ABMC\UneFauv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04800"/>
            <a:ext cx="2298700" cy="32247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5">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OldPainting"/>
          <p:cNvPicPr>
            <a:picLocks noChangeAspect="1" noChangeArrowheads="1"/>
          </p:cNvPicPr>
          <p:nvPr/>
        </p:nvPicPr>
        <p:blipFill>
          <a:blip r:embed="rId3" cstate="print">
            <a:lum bright="12000"/>
          </a:blip>
          <a:srcRect/>
          <a:stretch>
            <a:fillRect/>
          </a:stretch>
        </p:blipFill>
        <p:spPr bwMode="auto">
          <a:xfrm>
            <a:off x="609600" y="1828800"/>
            <a:ext cx="7823200" cy="4187825"/>
          </a:xfrm>
          <a:prstGeom prst="rect">
            <a:avLst/>
          </a:prstGeom>
          <a:noFill/>
          <a:ln w="38100" cmpd="dbl">
            <a:solidFill>
              <a:schemeClr val="tx1"/>
            </a:solidFill>
            <a:miter lim="800000"/>
            <a:headEnd/>
            <a:tailEnd/>
          </a:ln>
        </p:spPr>
      </p:pic>
      <p:sp>
        <p:nvSpPr>
          <p:cNvPr id="18435" name="Rectangle 4"/>
          <p:cNvSpPr>
            <a:spLocks noGrp="1" noChangeArrowheads="1"/>
          </p:cNvSpPr>
          <p:nvPr>
            <p:ph type="title"/>
          </p:nvPr>
        </p:nvSpPr>
        <p:spPr>
          <a:xfrm>
            <a:off x="381000" y="533400"/>
            <a:ext cx="8077200" cy="703263"/>
          </a:xfrm>
        </p:spPr>
        <p:txBody>
          <a:bodyPr/>
          <a:lstStyle/>
          <a:p>
            <a:pPr algn="l" eaLnBrk="1" hangingPunct="1"/>
            <a:r>
              <a:rPr lang="en-US" b="1" dirty="0" smtClean="0">
                <a:latin typeface="Trebuchet MS" pitchFamily="34" charset="0"/>
              </a:rPr>
              <a:t>History</a:t>
            </a:r>
            <a:endParaRPr lang="en-US" dirty="0" smtClean="0">
              <a:latin typeface="Trebuchet MS" pitchFamily="34" charset="0"/>
            </a:endParaRPr>
          </a:p>
        </p:txBody>
      </p:sp>
    </p:spTree>
  </p:cSld>
  <p:clrMapOvr>
    <a:masterClrMapping/>
  </p:clrMapOvr>
  <p:transition spd="med">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4294967295"/>
          </p:nvPr>
        </p:nvSpPr>
        <p:spPr>
          <a:xfrm>
            <a:off x="533400" y="3733800"/>
            <a:ext cx="8153400" cy="2743200"/>
          </a:xfrm>
        </p:spPr>
        <p:txBody>
          <a:bodyPr numCol="1">
            <a:noAutofit/>
          </a:bodyPr>
          <a:lstStyle/>
          <a:p>
            <a:pPr marL="0" indent="0">
              <a:buNone/>
            </a:pPr>
            <a:r>
              <a:rPr lang="en-US" sz="2000" i="1" dirty="0" smtClean="0">
                <a:solidFill>
                  <a:srgbClr val="894400"/>
                </a:solidFill>
                <a:latin typeface="+mj-lt"/>
              </a:rPr>
              <a:t>	</a:t>
            </a:r>
            <a:r>
              <a:rPr lang="en-US" sz="2400" i="1" dirty="0" smtClean="0">
                <a:solidFill>
                  <a:srgbClr val="894400"/>
                </a:solidFill>
                <a:latin typeface="+mj-lt"/>
              </a:rPr>
              <a:t>“The </a:t>
            </a:r>
            <a:r>
              <a:rPr lang="en-US" sz="2400" i="1" dirty="0">
                <a:solidFill>
                  <a:srgbClr val="894400"/>
                </a:solidFill>
                <a:latin typeface="+mj-lt"/>
              </a:rPr>
              <a:t>Belgian Malinois is </a:t>
            </a:r>
            <a:r>
              <a:rPr lang="en-US" sz="2400" i="1" dirty="0" smtClean="0">
                <a:solidFill>
                  <a:srgbClr val="894400"/>
                </a:solidFill>
                <a:latin typeface="+mj-lt"/>
              </a:rPr>
              <a:t>a well-balanced </a:t>
            </a:r>
            <a:r>
              <a:rPr lang="en-US" sz="2400" i="1" dirty="0">
                <a:solidFill>
                  <a:srgbClr val="894400"/>
                </a:solidFill>
                <a:latin typeface="+mj-lt"/>
              </a:rPr>
              <a:t>square dog, elegant in </a:t>
            </a:r>
            <a:r>
              <a:rPr lang="en-US" sz="2400" i="1" dirty="0" smtClean="0">
                <a:solidFill>
                  <a:srgbClr val="894400"/>
                </a:solidFill>
                <a:latin typeface="+mj-lt"/>
              </a:rPr>
              <a:t>appearance with </a:t>
            </a:r>
            <a:r>
              <a:rPr lang="en-US" sz="2400" i="1" dirty="0">
                <a:solidFill>
                  <a:srgbClr val="894400"/>
                </a:solidFill>
                <a:latin typeface="+mj-lt"/>
              </a:rPr>
              <a:t>an exceedingly proud carriage of head and </a:t>
            </a:r>
            <a:r>
              <a:rPr lang="en-US" sz="2400" i="1" dirty="0" smtClean="0">
                <a:solidFill>
                  <a:srgbClr val="894400"/>
                </a:solidFill>
                <a:latin typeface="+mj-lt"/>
              </a:rPr>
              <a:t>neck. The </a:t>
            </a:r>
            <a:r>
              <a:rPr lang="en-US" sz="2400" i="1" dirty="0">
                <a:solidFill>
                  <a:srgbClr val="894400"/>
                </a:solidFill>
                <a:latin typeface="+mj-lt"/>
              </a:rPr>
              <a:t>dog is strong, agile, well-muscled, alert, and </a:t>
            </a:r>
            <a:r>
              <a:rPr lang="en-US" sz="2400" i="1" dirty="0" smtClean="0">
                <a:solidFill>
                  <a:srgbClr val="894400"/>
                </a:solidFill>
                <a:latin typeface="+mj-lt"/>
              </a:rPr>
              <a:t>full of </a:t>
            </a:r>
            <a:r>
              <a:rPr lang="en-US" sz="2400" i="1" dirty="0">
                <a:solidFill>
                  <a:srgbClr val="894400"/>
                </a:solidFill>
                <a:latin typeface="+mj-lt"/>
              </a:rPr>
              <a:t>life. He </a:t>
            </a:r>
            <a:r>
              <a:rPr lang="en-US" sz="2400" i="1" dirty="0" smtClean="0">
                <a:solidFill>
                  <a:srgbClr val="894400"/>
                </a:solidFill>
                <a:latin typeface="+mj-lt"/>
              </a:rPr>
              <a:t>is hardy </a:t>
            </a:r>
            <a:r>
              <a:rPr lang="en-US" sz="2400" i="1" dirty="0">
                <a:solidFill>
                  <a:srgbClr val="894400"/>
                </a:solidFill>
                <a:latin typeface="+mj-lt"/>
              </a:rPr>
              <a:t>and built to withstand the </a:t>
            </a:r>
            <a:r>
              <a:rPr lang="en-US" sz="2400" i="1" dirty="0" smtClean="0">
                <a:solidFill>
                  <a:srgbClr val="894400"/>
                </a:solidFill>
                <a:latin typeface="+mj-lt"/>
              </a:rPr>
              <a:t>rugged Belgian climate. His elegance and expression denote great strength of character reflecting his heritage as a herding breed.” </a:t>
            </a:r>
            <a:r>
              <a:rPr lang="en-US" sz="2400" i="1" dirty="0" smtClean="0">
                <a:solidFill>
                  <a:schemeClr val="accent2"/>
                </a:solidFill>
              </a:rPr>
              <a:t>	</a:t>
            </a:r>
            <a:r>
              <a:rPr lang="en-US" i="1" dirty="0" smtClean="0">
                <a:solidFill>
                  <a:schemeClr val="accent2"/>
                </a:solidFill>
              </a:rPr>
              <a:t>	</a:t>
            </a:r>
          </a:p>
        </p:txBody>
      </p:sp>
      <p:sp>
        <p:nvSpPr>
          <p:cNvPr id="31747" name="Text Box 3"/>
          <p:cNvSpPr txBox="1">
            <a:spLocks noChangeArrowheads="1"/>
          </p:cNvSpPr>
          <p:nvPr/>
        </p:nvSpPr>
        <p:spPr bwMode="auto">
          <a:xfrm>
            <a:off x="5181600" y="1295400"/>
            <a:ext cx="3810000" cy="1200150"/>
          </a:xfrm>
          <a:prstGeom prst="rect">
            <a:avLst/>
          </a:prstGeom>
          <a:noFill/>
          <a:ln w="9525">
            <a:noFill/>
            <a:miter lim="800000"/>
            <a:headEnd/>
            <a:tailEnd/>
          </a:ln>
        </p:spPr>
        <p:txBody>
          <a:bodyPr>
            <a:spAutoFit/>
          </a:bodyPr>
          <a:lstStyle/>
          <a:p>
            <a:pPr eaLnBrk="0" hangingPunct="0">
              <a:spcBef>
                <a:spcPct val="50000"/>
              </a:spcBef>
            </a:pPr>
            <a:r>
              <a:rPr lang="en-US" sz="3600" b="1" dirty="0">
                <a:latin typeface="Trebuchet MS" pitchFamily="34" charset="0"/>
              </a:rPr>
              <a:t>Malinois Type…</a:t>
            </a:r>
            <a:br>
              <a:rPr lang="en-US" sz="3600" b="1" dirty="0">
                <a:latin typeface="Trebuchet MS" pitchFamily="34" charset="0"/>
              </a:rPr>
            </a:br>
            <a:r>
              <a:rPr lang="en-US" sz="3600" b="1" dirty="0">
                <a:latin typeface="Trebuchet MS" pitchFamily="34" charset="0"/>
              </a:rPr>
              <a:t>What Defines it ?</a:t>
            </a:r>
            <a:endParaRPr lang="en-US" sz="3600" b="1" dirty="0">
              <a:solidFill>
                <a:schemeClr val="tx2"/>
              </a:solidFill>
              <a:latin typeface="Trebuchet MS" pitchFamily="34" charset="0"/>
            </a:endParaRPr>
          </a:p>
        </p:txBody>
      </p:sp>
      <p:pic>
        <p:nvPicPr>
          <p:cNvPr id="31748" name="Picture 4" descr="C:\Users\Friedows\Pictures\ABMC\MAL-Fem &amp; Male.jpg"/>
          <p:cNvPicPr>
            <a:picLocks noChangeAspect="1" noChangeArrowheads="1"/>
          </p:cNvPicPr>
          <p:nvPr/>
        </p:nvPicPr>
        <p:blipFill>
          <a:blip r:embed="rId3" cstate="print"/>
          <a:srcRect/>
          <a:stretch>
            <a:fillRect/>
          </a:stretch>
        </p:blipFill>
        <p:spPr bwMode="auto">
          <a:xfrm>
            <a:off x="304800" y="457200"/>
            <a:ext cx="4724400" cy="3228975"/>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228600"/>
            <a:ext cx="8229600" cy="785813"/>
          </a:xfrm>
        </p:spPr>
        <p:txBody>
          <a:bodyPr/>
          <a:lstStyle/>
          <a:p>
            <a:pPr algn="l" eaLnBrk="1" hangingPunct="1"/>
            <a:r>
              <a:rPr lang="en-US" sz="3600" b="1" dirty="0" smtClean="0">
                <a:latin typeface="Trebuchet MS" pitchFamily="34" charset="0"/>
              </a:rPr>
              <a:t>Malinois Type….What Defines it ?</a:t>
            </a:r>
            <a:endParaRPr lang="en-US" sz="3600" dirty="0" smtClean="0">
              <a:latin typeface="Trebuchet MS" pitchFamily="34" charset="0"/>
            </a:endParaRPr>
          </a:p>
        </p:txBody>
      </p:sp>
      <p:sp>
        <p:nvSpPr>
          <p:cNvPr id="32771" name="TextBox 3"/>
          <p:cNvSpPr txBox="1">
            <a:spLocks noChangeArrowheads="1"/>
          </p:cNvSpPr>
          <p:nvPr/>
        </p:nvSpPr>
        <p:spPr bwMode="auto">
          <a:xfrm>
            <a:off x="381000" y="1066800"/>
            <a:ext cx="8382000" cy="2800350"/>
          </a:xfrm>
          <a:prstGeom prst="rect">
            <a:avLst/>
          </a:prstGeom>
          <a:noFill/>
          <a:ln w="9525">
            <a:noFill/>
            <a:miter lim="800000"/>
            <a:headEnd/>
            <a:tailEnd/>
          </a:ln>
        </p:spPr>
        <p:txBody>
          <a:bodyPr>
            <a:spAutoFit/>
          </a:bodyPr>
          <a:lstStyle/>
          <a:p>
            <a:r>
              <a:rPr lang="en-US" sz="2800" dirty="0"/>
              <a:t>Silhouette: </a:t>
            </a:r>
            <a:r>
              <a:rPr lang="en-US" sz="2400" dirty="0">
                <a:solidFill>
                  <a:srgbClr val="663300"/>
                </a:solidFill>
              </a:rPr>
              <a:t>“</a:t>
            </a:r>
            <a:r>
              <a:rPr lang="en-US" sz="2400" i="1" dirty="0">
                <a:solidFill>
                  <a:srgbClr val="663300"/>
                </a:solidFill>
              </a:rPr>
              <a:t>He </a:t>
            </a:r>
            <a:r>
              <a:rPr lang="en-US" sz="2400" i="1" dirty="0">
                <a:solidFill>
                  <a:srgbClr val="894400"/>
                </a:solidFill>
              </a:rPr>
              <a:t>stands squarely on all fours and viewed from the side, the topline, forelegs, and hind legs closely approximate a square.  The whole conformation gives the impression of depth and solidity without bulkiness.”</a:t>
            </a:r>
          </a:p>
          <a:p>
            <a:endParaRPr lang="en-US" sz="2400" dirty="0"/>
          </a:p>
          <a:p>
            <a:endParaRPr lang="en-US" sz="2400" dirty="0"/>
          </a:p>
          <a:p>
            <a:endParaRPr lang="en-US" sz="2800" u="sng" dirty="0"/>
          </a:p>
        </p:txBody>
      </p:sp>
      <p:pic>
        <p:nvPicPr>
          <p:cNvPr id="6" name="Picture 2" descr="C:\Users\Friedow\Pictures\ABMC\malead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723629"/>
            <a:ext cx="3962400" cy="3629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19100" y="3276600"/>
            <a:ext cx="8382000" cy="3276600"/>
          </a:xfrm>
        </p:spPr>
        <p:txBody>
          <a:bodyPr/>
          <a:lstStyle/>
          <a:p>
            <a:pPr eaLnBrk="1" hangingPunct="1">
              <a:lnSpc>
                <a:spcPct val="90000"/>
              </a:lnSpc>
            </a:pPr>
            <a:r>
              <a:rPr lang="en-US" sz="2800" dirty="0" smtClean="0"/>
              <a:t>Square – chest to rump approximates withers to ground, with length of leg equal to depth of chest</a:t>
            </a:r>
          </a:p>
          <a:p>
            <a:pPr eaLnBrk="1" hangingPunct="1">
              <a:lnSpc>
                <a:spcPct val="90000"/>
              </a:lnSpc>
            </a:pPr>
            <a:r>
              <a:rPr lang="en-US" sz="2800" dirty="0" smtClean="0"/>
              <a:t>Proud carriage – head is held high, showing interest, alertness, confidence</a:t>
            </a:r>
          </a:p>
          <a:p>
            <a:pPr eaLnBrk="1" hangingPunct="1">
              <a:lnSpc>
                <a:spcPct val="90000"/>
              </a:lnSpc>
            </a:pPr>
            <a:r>
              <a:rPr lang="en-US" sz="2800" dirty="0" smtClean="0"/>
              <a:t>Withers are pronounced, the back is firm</a:t>
            </a:r>
          </a:p>
          <a:p>
            <a:pPr eaLnBrk="1" hangingPunct="1">
              <a:lnSpc>
                <a:spcPct val="90000"/>
              </a:lnSpc>
            </a:pPr>
            <a:r>
              <a:rPr lang="en-US" sz="2800" dirty="0" smtClean="0"/>
              <a:t>Croup is very slightly sloped</a:t>
            </a:r>
          </a:p>
          <a:p>
            <a:pPr eaLnBrk="1" hangingPunct="1">
              <a:lnSpc>
                <a:spcPct val="90000"/>
              </a:lnSpc>
            </a:pPr>
            <a:r>
              <a:rPr lang="en-US" sz="2800" dirty="0" smtClean="0"/>
              <a:t>Moderate bone in proportion to  height</a:t>
            </a:r>
          </a:p>
        </p:txBody>
      </p:sp>
      <p:pic>
        <p:nvPicPr>
          <p:cNvPr id="5" name="Google Shape;542;p28" descr="C:\Users\Friedow\Pictures\ABMC\square.jpg"/>
          <p:cNvPicPr preferRelativeResize="0"/>
          <p:nvPr/>
        </p:nvPicPr>
        <p:blipFill rotWithShape="1">
          <a:blip r:embed="rId3">
            <a:alphaModFix/>
          </a:blip>
          <a:srcRect/>
          <a:stretch/>
        </p:blipFill>
        <p:spPr>
          <a:xfrm>
            <a:off x="914400" y="228600"/>
            <a:ext cx="7391400" cy="2819400"/>
          </a:xfrm>
          <a:prstGeom prst="rect">
            <a:avLst/>
          </a:prstGeom>
          <a:noFill/>
          <a:ln>
            <a:noFill/>
          </a:ln>
        </p:spPr>
      </p:pic>
    </p:spTree>
  </p:cSld>
  <p:clrMapOvr>
    <a:masterClrMapping/>
  </p:clrMapOvr>
  <p:transition spd="med">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riedow\Pictures\RedLodge 2014\DSC_08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685800"/>
            <a:ext cx="6324600" cy="555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855221"/>
      </p:ext>
    </p:extLst>
  </p:cSld>
  <p:clrMapOvr>
    <a:masterClrMapping/>
  </p:clrMapOvr>
  <p:transition spd="med">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ale Stacked"/>
          <p:cNvPicPr>
            <a:picLocks noChangeAspect="1" noChangeArrowheads="1"/>
          </p:cNvPicPr>
          <p:nvPr/>
        </p:nvPicPr>
        <p:blipFill>
          <a:blip r:embed="rId3" cstate="print"/>
          <a:srcRect/>
          <a:stretch>
            <a:fillRect/>
          </a:stretch>
        </p:blipFill>
        <p:spPr bwMode="auto">
          <a:xfrm>
            <a:off x="4343400" y="304800"/>
            <a:ext cx="4572000" cy="3960813"/>
          </a:xfrm>
          <a:prstGeom prst="rect">
            <a:avLst/>
          </a:prstGeom>
          <a:noFill/>
          <a:ln w="9525">
            <a:noFill/>
            <a:miter lim="800000"/>
            <a:headEnd/>
            <a:tailEnd/>
          </a:ln>
        </p:spPr>
      </p:pic>
      <p:sp>
        <p:nvSpPr>
          <p:cNvPr id="34820" name="Rectangle 4"/>
          <p:cNvSpPr>
            <a:spLocks noChangeArrowheads="1"/>
          </p:cNvSpPr>
          <p:nvPr/>
        </p:nvSpPr>
        <p:spPr bwMode="auto">
          <a:xfrm>
            <a:off x="609600" y="685800"/>
            <a:ext cx="3048000" cy="646113"/>
          </a:xfrm>
          <a:prstGeom prst="rect">
            <a:avLst/>
          </a:prstGeom>
          <a:noFill/>
          <a:ln w="9525">
            <a:noFill/>
            <a:miter lim="800000"/>
            <a:headEnd/>
            <a:tailEnd/>
          </a:ln>
        </p:spPr>
        <p:txBody>
          <a:bodyPr>
            <a:spAutoFit/>
          </a:bodyPr>
          <a:lstStyle/>
          <a:p>
            <a:r>
              <a:rPr lang="en-US" sz="3600" dirty="0">
                <a:latin typeface="Trebuchet MS" pitchFamily="34" charset="0"/>
              </a:rPr>
              <a:t>Silhouette</a:t>
            </a:r>
            <a:endParaRPr lang="en-US" sz="3600" dirty="0"/>
          </a:p>
        </p:txBody>
      </p:sp>
      <p:pic>
        <p:nvPicPr>
          <p:cNvPr id="5" name="Picture 2" descr="C:\Users\Friedow\Pictures\NE 2021\DSC_02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1" y="2849988"/>
            <a:ext cx="4343400" cy="34338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838200"/>
            <a:ext cx="2895600" cy="609600"/>
          </a:xfrm>
        </p:spPr>
        <p:txBody>
          <a:bodyPr/>
          <a:lstStyle/>
          <a:p>
            <a:pPr eaLnBrk="1" hangingPunct="1"/>
            <a:r>
              <a:rPr lang="en-US" sz="3600" dirty="0" smtClean="0">
                <a:latin typeface="Trebuchet MS" pitchFamily="34" charset="0"/>
              </a:rPr>
              <a:t>Silhouette</a:t>
            </a:r>
            <a:endParaRPr lang="en-US" sz="3600" dirty="0" smtClean="0">
              <a:latin typeface="Tahoma" charset="0"/>
            </a:endParaRPr>
          </a:p>
        </p:txBody>
      </p:sp>
      <p:pic>
        <p:nvPicPr>
          <p:cNvPr id="35843" name="Picture 5" descr="Square 1a"/>
          <p:cNvPicPr>
            <a:picLocks noChangeAspect="1" noChangeArrowheads="1"/>
          </p:cNvPicPr>
          <p:nvPr/>
        </p:nvPicPr>
        <p:blipFill>
          <a:blip r:embed="rId3" cstate="print"/>
          <a:srcRect/>
          <a:stretch>
            <a:fillRect/>
          </a:stretch>
        </p:blipFill>
        <p:spPr bwMode="auto">
          <a:xfrm>
            <a:off x="304800" y="2498725"/>
            <a:ext cx="4343400" cy="3778250"/>
          </a:xfrm>
          <a:prstGeom prst="rect">
            <a:avLst/>
          </a:prstGeom>
          <a:noFill/>
          <a:ln w="22225">
            <a:solidFill>
              <a:schemeClr val="tx1"/>
            </a:solidFill>
            <a:miter lim="800000"/>
            <a:headEnd/>
            <a:tailEnd/>
          </a:ln>
        </p:spPr>
      </p:pic>
      <p:pic>
        <p:nvPicPr>
          <p:cNvPr id="6" name="Picture 2" descr="C:\Users\Friedow\Pictures\ABMC\young fem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580" y="457200"/>
            <a:ext cx="3588543"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457200"/>
            <a:ext cx="2286000" cy="792163"/>
          </a:xfrm>
        </p:spPr>
        <p:txBody>
          <a:bodyPr/>
          <a:lstStyle/>
          <a:p>
            <a:pPr eaLnBrk="1" hangingPunct="1"/>
            <a:r>
              <a:rPr lang="en-US" sz="4000" dirty="0" smtClean="0">
                <a:latin typeface="Trebuchet MS" pitchFamily="34" charset="0"/>
              </a:rPr>
              <a:t>Topline</a:t>
            </a:r>
          </a:p>
        </p:txBody>
      </p:sp>
      <p:sp>
        <p:nvSpPr>
          <p:cNvPr id="36872" name="TextBox 8"/>
          <p:cNvSpPr txBox="1">
            <a:spLocks noChangeArrowheads="1"/>
          </p:cNvSpPr>
          <p:nvPr/>
        </p:nvSpPr>
        <p:spPr bwMode="auto">
          <a:xfrm>
            <a:off x="381000" y="1295400"/>
            <a:ext cx="8305800" cy="1200329"/>
          </a:xfrm>
          <a:prstGeom prst="rect">
            <a:avLst/>
          </a:prstGeom>
          <a:noFill/>
          <a:ln w="9525">
            <a:noFill/>
            <a:miter lim="800000"/>
            <a:headEnd/>
            <a:tailEnd/>
          </a:ln>
        </p:spPr>
        <p:txBody>
          <a:bodyPr wrap="square">
            <a:spAutoFit/>
          </a:bodyPr>
          <a:lstStyle/>
          <a:p>
            <a:r>
              <a:rPr lang="en-US" sz="2400" i="1" dirty="0" smtClean="0">
                <a:solidFill>
                  <a:srgbClr val="663300"/>
                </a:solidFill>
              </a:rPr>
              <a:t>“</a:t>
            </a:r>
            <a:r>
              <a:rPr lang="en-US" sz="2400" i="1" dirty="0" smtClean="0">
                <a:solidFill>
                  <a:srgbClr val="894400"/>
                </a:solidFill>
              </a:rPr>
              <a:t>The</a:t>
            </a:r>
            <a:r>
              <a:rPr lang="en-US" sz="2400" i="1" dirty="0">
                <a:solidFill>
                  <a:srgbClr val="894400"/>
                </a:solidFill>
              </a:rPr>
              <a:t> </a:t>
            </a:r>
            <a:r>
              <a:rPr lang="en-US" sz="2400" i="1" dirty="0" smtClean="0">
                <a:solidFill>
                  <a:srgbClr val="894400"/>
                </a:solidFill>
              </a:rPr>
              <a:t>withers </a:t>
            </a:r>
            <a:r>
              <a:rPr lang="en-US" sz="2400" i="1" dirty="0">
                <a:solidFill>
                  <a:srgbClr val="894400"/>
                </a:solidFill>
              </a:rPr>
              <a:t>are pronounced, and the back is firm. </a:t>
            </a:r>
            <a:r>
              <a:rPr lang="en-US" sz="2400" i="1" dirty="0" smtClean="0">
                <a:solidFill>
                  <a:srgbClr val="894400"/>
                </a:solidFill>
              </a:rPr>
              <a:t>The loin </a:t>
            </a:r>
            <a:r>
              <a:rPr lang="en-US" sz="2400" i="1" dirty="0">
                <a:solidFill>
                  <a:srgbClr val="894400"/>
                </a:solidFill>
              </a:rPr>
              <a:t>is solid, short, and sufficiently </a:t>
            </a:r>
            <a:r>
              <a:rPr lang="en-US" sz="2400" i="1" dirty="0" smtClean="0">
                <a:solidFill>
                  <a:srgbClr val="894400"/>
                </a:solidFill>
              </a:rPr>
              <a:t>well-muscled</a:t>
            </a:r>
            <a:r>
              <a:rPr lang="en-US" sz="2400" i="1" dirty="0">
                <a:solidFill>
                  <a:srgbClr val="894400"/>
                </a:solidFill>
              </a:rPr>
              <a:t>.</a:t>
            </a:r>
          </a:p>
          <a:p>
            <a:r>
              <a:rPr lang="en-US" sz="2400" i="1" dirty="0">
                <a:solidFill>
                  <a:srgbClr val="894400"/>
                </a:solidFill>
              </a:rPr>
              <a:t>The croup is very slightly sloped.</a:t>
            </a:r>
            <a:r>
              <a:rPr lang="en-US" sz="2400" i="1" dirty="0" smtClean="0">
                <a:solidFill>
                  <a:srgbClr val="894400"/>
                </a:solidFill>
              </a:rPr>
              <a:t>.”</a:t>
            </a:r>
            <a:endParaRPr lang="en-US" sz="2400" i="1" dirty="0">
              <a:solidFill>
                <a:srgbClr val="894400"/>
              </a:solidFill>
            </a:endParaRPr>
          </a:p>
        </p:txBody>
      </p:sp>
      <p:pic>
        <p:nvPicPr>
          <p:cNvPr id="15362" name="Picture 2" descr="C:\Users\Friedow\Pictures\UBSDA\UBSDA 2020\DSC_0699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743199"/>
            <a:ext cx="4800600" cy="3817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o much paunch"/>
          <p:cNvPicPr>
            <a:picLocks noChangeAspect="1" noChangeArrowheads="1"/>
          </p:cNvPicPr>
          <p:nvPr/>
        </p:nvPicPr>
        <p:blipFill>
          <a:blip r:embed="rId3" cstate="print">
            <a:clrChange>
              <a:clrFrom>
                <a:srgbClr val="FFFFFF"/>
              </a:clrFrom>
              <a:clrTo>
                <a:srgbClr val="FFFFFF">
                  <a:alpha val="0"/>
                </a:srgbClr>
              </a:clrTo>
            </a:clrChange>
            <a:lum bright="-48000" contrast="30000"/>
          </a:blip>
          <a:srcRect/>
          <a:stretch>
            <a:fillRect/>
          </a:stretch>
        </p:blipFill>
        <p:spPr bwMode="auto">
          <a:xfrm>
            <a:off x="4724400" y="685800"/>
            <a:ext cx="3119438" cy="2286000"/>
          </a:xfrm>
          <a:prstGeom prst="rect">
            <a:avLst/>
          </a:prstGeom>
          <a:noFill/>
          <a:ln w="9525">
            <a:noFill/>
            <a:miter lim="800000"/>
            <a:headEnd/>
            <a:tailEnd/>
          </a:ln>
        </p:spPr>
      </p:pic>
      <p:sp>
        <p:nvSpPr>
          <p:cNvPr id="37891" name="Rectangle 3"/>
          <p:cNvSpPr>
            <a:spLocks noGrp="1" noChangeArrowheads="1"/>
          </p:cNvSpPr>
          <p:nvPr>
            <p:ph type="title"/>
          </p:nvPr>
        </p:nvSpPr>
        <p:spPr>
          <a:xfrm>
            <a:off x="304800" y="304800"/>
            <a:ext cx="3352800" cy="838200"/>
          </a:xfrm>
        </p:spPr>
        <p:txBody>
          <a:bodyPr/>
          <a:lstStyle/>
          <a:p>
            <a:pPr eaLnBrk="1" hangingPunct="1"/>
            <a:r>
              <a:rPr lang="en-US" sz="4000" b="1" dirty="0" smtClean="0">
                <a:latin typeface="Trebuchet MS" pitchFamily="34" charset="0"/>
              </a:rPr>
              <a:t>Underline</a:t>
            </a:r>
          </a:p>
        </p:txBody>
      </p:sp>
      <p:pic>
        <p:nvPicPr>
          <p:cNvPr id="37892" name="Picture 4" descr="Correct topline and underline"/>
          <p:cNvPicPr>
            <a:picLocks noChangeAspect="1" noChangeArrowheads="1"/>
          </p:cNvPicPr>
          <p:nvPr/>
        </p:nvPicPr>
        <p:blipFill>
          <a:blip r:embed="rId4" cstate="print">
            <a:clrChange>
              <a:clrFrom>
                <a:srgbClr val="FFFFFF"/>
              </a:clrFrom>
              <a:clrTo>
                <a:srgbClr val="FFFFFF">
                  <a:alpha val="0"/>
                </a:srgbClr>
              </a:clrTo>
            </a:clrChange>
            <a:lum bright="-48000" contrast="24000"/>
          </a:blip>
          <a:srcRect/>
          <a:stretch>
            <a:fillRect/>
          </a:stretch>
        </p:blipFill>
        <p:spPr bwMode="auto">
          <a:xfrm>
            <a:off x="1371600" y="762000"/>
            <a:ext cx="3124200" cy="2289175"/>
          </a:xfrm>
          <a:prstGeom prst="rect">
            <a:avLst/>
          </a:prstGeom>
          <a:noFill/>
          <a:ln w="9525">
            <a:noFill/>
            <a:miter lim="800000"/>
            <a:headEnd/>
            <a:tailEnd/>
          </a:ln>
        </p:spPr>
      </p:pic>
      <p:sp>
        <p:nvSpPr>
          <p:cNvPr id="37893" name="Text Box 5"/>
          <p:cNvSpPr txBox="1">
            <a:spLocks noChangeArrowheads="1"/>
          </p:cNvSpPr>
          <p:nvPr/>
        </p:nvSpPr>
        <p:spPr bwMode="auto">
          <a:xfrm>
            <a:off x="1828800" y="3048000"/>
            <a:ext cx="5791200" cy="366713"/>
          </a:xfrm>
          <a:prstGeom prst="rect">
            <a:avLst/>
          </a:prstGeom>
          <a:noFill/>
          <a:ln w="9525">
            <a:noFill/>
            <a:miter lim="800000"/>
            <a:headEnd/>
            <a:tailEnd/>
          </a:ln>
        </p:spPr>
        <p:txBody>
          <a:bodyPr>
            <a:spAutoFit/>
          </a:bodyPr>
          <a:lstStyle/>
          <a:p>
            <a:pPr eaLnBrk="0" hangingPunct="0">
              <a:spcBef>
                <a:spcPct val="50000"/>
              </a:spcBef>
            </a:pPr>
            <a:r>
              <a:rPr lang="en-US" b="1" dirty="0"/>
              <a:t>Correct Underline                        Too Much Paunch</a:t>
            </a:r>
          </a:p>
        </p:txBody>
      </p:sp>
      <p:sp>
        <p:nvSpPr>
          <p:cNvPr id="37894" name="Rectangle 6"/>
          <p:cNvSpPr>
            <a:spLocks noChangeArrowheads="1"/>
          </p:cNvSpPr>
          <p:nvPr/>
        </p:nvSpPr>
        <p:spPr bwMode="auto">
          <a:xfrm>
            <a:off x="1143000" y="3810000"/>
            <a:ext cx="6700838" cy="1292662"/>
          </a:xfrm>
          <a:prstGeom prst="rect">
            <a:avLst/>
          </a:prstGeom>
          <a:noFill/>
          <a:ln w="9525">
            <a:noFill/>
            <a:miter lim="800000"/>
            <a:headEnd/>
            <a:tailEnd/>
          </a:ln>
        </p:spPr>
        <p:txBody>
          <a:bodyPr wrap="square">
            <a:spAutoFit/>
          </a:bodyPr>
          <a:lstStyle/>
          <a:p>
            <a:r>
              <a:rPr lang="en-US" sz="2600" i="1" dirty="0" smtClean="0">
                <a:solidFill>
                  <a:srgbClr val="663300"/>
                </a:solidFill>
              </a:rPr>
              <a:t>“</a:t>
            </a:r>
            <a:r>
              <a:rPr lang="en-US" sz="2600" i="1" dirty="0" smtClean="0">
                <a:solidFill>
                  <a:srgbClr val="894400"/>
                </a:solidFill>
              </a:rPr>
              <a:t>The </a:t>
            </a:r>
            <a:r>
              <a:rPr lang="en-US" sz="2600" i="1" dirty="0">
                <a:solidFill>
                  <a:srgbClr val="894400"/>
                </a:solidFill>
              </a:rPr>
              <a:t>underline </a:t>
            </a:r>
            <a:r>
              <a:rPr lang="en-US" sz="2600" i="1" dirty="0" smtClean="0">
                <a:solidFill>
                  <a:srgbClr val="894400"/>
                </a:solidFill>
              </a:rPr>
              <a:t>rises gently </a:t>
            </a:r>
            <a:r>
              <a:rPr lang="en-US" sz="2600" i="1" dirty="0">
                <a:solidFill>
                  <a:srgbClr val="894400"/>
                </a:solidFill>
              </a:rPr>
              <a:t>in a harmonious curve toward the </a:t>
            </a:r>
            <a:r>
              <a:rPr lang="en-US" sz="2600" i="1" dirty="0" smtClean="0">
                <a:solidFill>
                  <a:srgbClr val="894400"/>
                </a:solidFill>
              </a:rPr>
              <a:t>abdomen, which </a:t>
            </a:r>
            <a:r>
              <a:rPr lang="en-US" sz="2600" i="1" dirty="0">
                <a:solidFill>
                  <a:srgbClr val="894400"/>
                </a:solidFill>
              </a:rPr>
              <a:t>is neither tucked-up nor </a:t>
            </a:r>
            <a:r>
              <a:rPr lang="en-US" sz="2600" i="1" dirty="0" smtClean="0">
                <a:solidFill>
                  <a:srgbClr val="894400"/>
                </a:solidFill>
              </a:rPr>
              <a:t>paunchy.”</a:t>
            </a:r>
            <a:endParaRPr lang="en-US" sz="2600" i="1" dirty="0">
              <a:solidFill>
                <a:srgbClr val="894400"/>
              </a:solidFill>
            </a:endParaRPr>
          </a:p>
        </p:txBody>
      </p:sp>
    </p:spTree>
  </p:cSld>
  <p:clrMapOvr>
    <a:masterClrMapping/>
  </p:clrMapOvr>
  <p:transition spd="med">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8"/>
            <a:ext cx="1676400" cy="715962"/>
          </a:xfrm>
        </p:spPr>
        <p:txBody>
          <a:bodyPr/>
          <a:lstStyle/>
          <a:p>
            <a:pPr algn="l"/>
            <a:r>
              <a:rPr lang="en-US" dirty="0" smtClean="0">
                <a:latin typeface="Trebuchet MS" pitchFamily="34" charset="0"/>
              </a:rPr>
              <a:t>Tails</a:t>
            </a:r>
          </a:p>
        </p:txBody>
      </p:sp>
      <p:pic>
        <p:nvPicPr>
          <p:cNvPr id="38915" name="Picture 2" descr="C:\Users\Friedows\Pictures\ABMC\Picture1.jpg"/>
          <p:cNvPicPr>
            <a:picLocks noGrp="1" noChangeAspect="1" noChangeArrowheads="1"/>
          </p:cNvPicPr>
          <p:nvPr>
            <p:ph idx="1"/>
          </p:nvPr>
        </p:nvPicPr>
        <p:blipFill>
          <a:blip r:embed="rId3" cstate="print"/>
          <a:srcRect/>
          <a:stretch>
            <a:fillRect/>
          </a:stretch>
        </p:blipFill>
        <p:spPr>
          <a:xfrm>
            <a:off x="685800" y="1066800"/>
            <a:ext cx="3276600" cy="2836506"/>
          </a:xfrm>
          <a:noFill/>
        </p:spPr>
      </p:pic>
      <p:pic>
        <p:nvPicPr>
          <p:cNvPr id="38917" name="Picture 4" descr="C:\Users\Friedows\Pictures\ABMC\MAL-Fem5.jpg"/>
          <p:cNvPicPr>
            <a:picLocks noChangeAspect="1" noChangeArrowheads="1"/>
          </p:cNvPicPr>
          <p:nvPr/>
        </p:nvPicPr>
        <p:blipFill>
          <a:blip r:embed="rId4" cstate="print"/>
          <a:srcRect/>
          <a:stretch>
            <a:fillRect/>
          </a:stretch>
        </p:blipFill>
        <p:spPr bwMode="auto">
          <a:xfrm>
            <a:off x="990600" y="4101411"/>
            <a:ext cx="2590800" cy="2289863"/>
          </a:xfrm>
          <a:prstGeom prst="rect">
            <a:avLst/>
          </a:prstGeom>
          <a:noFill/>
          <a:ln w="9525">
            <a:noFill/>
            <a:miter lim="800000"/>
            <a:headEnd/>
            <a:tailEnd/>
          </a:ln>
        </p:spPr>
      </p:pic>
      <p:pic>
        <p:nvPicPr>
          <p:cNvPr id="38918" name="Picture 5" descr="C:\Users\Friedows\Pictures\ABMC\Monte_body.jpg"/>
          <p:cNvPicPr>
            <a:picLocks noChangeAspect="1" noChangeArrowheads="1"/>
          </p:cNvPicPr>
          <p:nvPr/>
        </p:nvPicPr>
        <p:blipFill>
          <a:blip r:embed="rId5" cstate="print"/>
          <a:srcRect/>
          <a:stretch>
            <a:fillRect/>
          </a:stretch>
        </p:blipFill>
        <p:spPr bwMode="auto">
          <a:xfrm>
            <a:off x="4384896" y="445477"/>
            <a:ext cx="4378104" cy="3135923"/>
          </a:xfrm>
          <a:prstGeom prst="rect">
            <a:avLst/>
          </a:prstGeom>
          <a:noFill/>
          <a:ln w="9525">
            <a:noFill/>
            <a:miter lim="800000"/>
            <a:headEnd/>
            <a:tailEnd/>
          </a:ln>
        </p:spPr>
      </p:pic>
      <p:sp>
        <p:nvSpPr>
          <p:cNvPr id="2" name="TextBox 1"/>
          <p:cNvSpPr txBox="1"/>
          <p:nvPr/>
        </p:nvSpPr>
        <p:spPr>
          <a:xfrm>
            <a:off x="4114800" y="3907514"/>
            <a:ext cx="4648200" cy="2308324"/>
          </a:xfrm>
          <a:prstGeom prst="rect">
            <a:avLst/>
          </a:prstGeom>
          <a:noFill/>
        </p:spPr>
        <p:txBody>
          <a:bodyPr wrap="square" rtlCol="0">
            <a:spAutoFit/>
          </a:bodyPr>
          <a:lstStyle/>
          <a:p>
            <a:r>
              <a:rPr lang="en-US" sz="2400" i="1" dirty="0" smtClean="0">
                <a:solidFill>
                  <a:srgbClr val="894400"/>
                </a:solidFill>
              </a:rPr>
              <a:t>“The tail </a:t>
            </a:r>
            <a:r>
              <a:rPr lang="en-US" sz="2400" i="1" dirty="0">
                <a:solidFill>
                  <a:srgbClr val="894400"/>
                </a:solidFill>
              </a:rPr>
              <a:t>is strong </a:t>
            </a:r>
            <a:r>
              <a:rPr lang="en-US" sz="2400" i="1" dirty="0" smtClean="0">
                <a:solidFill>
                  <a:srgbClr val="894400"/>
                </a:solidFill>
              </a:rPr>
              <a:t>at the </a:t>
            </a:r>
            <a:r>
              <a:rPr lang="en-US" sz="2400" i="1" dirty="0">
                <a:solidFill>
                  <a:srgbClr val="894400"/>
                </a:solidFill>
              </a:rPr>
              <a:t>base, reaching to the hock, and carried down </a:t>
            </a:r>
            <a:r>
              <a:rPr lang="en-US" sz="2400" i="1" dirty="0" smtClean="0">
                <a:solidFill>
                  <a:srgbClr val="894400"/>
                </a:solidFill>
              </a:rPr>
              <a:t>at rest</a:t>
            </a:r>
            <a:r>
              <a:rPr lang="en-US" sz="2400" i="1" dirty="0">
                <a:solidFill>
                  <a:srgbClr val="894400"/>
                </a:solidFill>
              </a:rPr>
              <a:t>. </a:t>
            </a:r>
            <a:r>
              <a:rPr lang="en-US" sz="2400" i="1" dirty="0" smtClean="0">
                <a:solidFill>
                  <a:srgbClr val="894400"/>
                </a:solidFill>
              </a:rPr>
              <a:t>It </a:t>
            </a:r>
            <a:r>
              <a:rPr lang="en-US" sz="2400" i="1" dirty="0">
                <a:solidFill>
                  <a:srgbClr val="894400"/>
                </a:solidFill>
              </a:rPr>
              <a:t>is curved, raised when moving, but </a:t>
            </a:r>
            <a:r>
              <a:rPr lang="en-US" sz="2400" i="1" dirty="0" smtClean="0">
                <a:solidFill>
                  <a:srgbClr val="894400"/>
                </a:solidFill>
              </a:rPr>
              <a:t>not </a:t>
            </a:r>
            <a:r>
              <a:rPr lang="en-US" sz="2400" i="1" dirty="0">
                <a:solidFill>
                  <a:srgbClr val="894400"/>
                </a:solidFill>
              </a:rPr>
              <a:t>passing the horizontal or forming a hook </a:t>
            </a:r>
            <a:r>
              <a:rPr lang="en-US" sz="2400" i="1" dirty="0" smtClean="0">
                <a:solidFill>
                  <a:srgbClr val="894400"/>
                </a:solidFill>
              </a:rPr>
              <a:t>or deviation.”</a:t>
            </a:r>
            <a:endParaRPr lang="en-US" sz="2400" i="1" dirty="0">
              <a:solidFill>
                <a:srgbClr val="894400"/>
              </a:solidFill>
            </a:endParaRPr>
          </a:p>
        </p:txBody>
      </p:sp>
    </p:spTree>
  </p:cSld>
  <p:clrMapOvr>
    <a:masterClrMapping/>
  </p:clrMapOvr>
  <p:transition spd="med">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l"/>
            <a:r>
              <a:rPr lang="en-US" sz="3600" b="1" dirty="0" smtClean="0">
                <a:latin typeface="Trebuchet MS" pitchFamily="34" charset="0"/>
              </a:rPr>
              <a:t>Malinois Type….What Defines it ?</a:t>
            </a:r>
            <a:endParaRPr lang="en-US" sz="3600" dirty="0" smtClean="0"/>
          </a:p>
        </p:txBody>
      </p:sp>
      <p:sp>
        <p:nvSpPr>
          <p:cNvPr id="39939" name="Content Placeholder 2"/>
          <p:cNvSpPr>
            <a:spLocks noGrp="1"/>
          </p:cNvSpPr>
          <p:nvPr>
            <p:ph idx="1"/>
          </p:nvPr>
        </p:nvSpPr>
        <p:spPr>
          <a:xfrm>
            <a:off x="457200" y="1295400"/>
            <a:ext cx="8229600" cy="4830763"/>
          </a:xfrm>
        </p:spPr>
        <p:txBody>
          <a:bodyPr/>
          <a:lstStyle/>
          <a:p>
            <a:pPr marL="0" indent="0">
              <a:buNone/>
            </a:pPr>
            <a:r>
              <a:rPr lang="en-US" sz="2800" dirty="0" smtClean="0"/>
              <a:t>Structure: </a:t>
            </a:r>
            <a:r>
              <a:rPr lang="en-US" sz="2400" i="1" dirty="0" smtClean="0">
                <a:solidFill>
                  <a:srgbClr val="894400"/>
                </a:solidFill>
              </a:rPr>
              <a:t>“</a:t>
            </a:r>
            <a:r>
              <a:rPr lang="en-US" sz="2400" i="1" dirty="0">
                <a:solidFill>
                  <a:srgbClr val="894400"/>
                </a:solidFill>
              </a:rPr>
              <a:t>Bone structure is moderate in proportion</a:t>
            </a:r>
          </a:p>
          <a:p>
            <a:pPr marL="0" indent="0">
              <a:buNone/>
            </a:pPr>
            <a:r>
              <a:rPr lang="en-US" sz="2400" i="1" dirty="0">
                <a:solidFill>
                  <a:srgbClr val="894400"/>
                </a:solidFill>
              </a:rPr>
              <a:t>to the height so that the dog is well balanced</a:t>
            </a:r>
          </a:p>
          <a:p>
            <a:pPr marL="0" indent="0">
              <a:buNone/>
            </a:pPr>
            <a:r>
              <a:rPr lang="en-US" sz="2400" i="1" dirty="0">
                <a:solidFill>
                  <a:srgbClr val="894400"/>
                </a:solidFill>
              </a:rPr>
              <a:t>throughout and neither spindly or leggy nor</a:t>
            </a:r>
          </a:p>
          <a:p>
            <a:pPr marL="0" indent="0">
              <a:buNone/>
            </a:pPr>
            <a:r>
              <a:rPr lang="en-US" sz="2400" i="1" dirty="0">
                <a:solidFill>
                  <a:srgbClr val="894400"/>
                </a:solidFill>
              </a:rPr>
              <a:t>cumbersome and bulky.</a:t>
            </a:r>
            <a:endParaRPr lang="en-US" sz="2400" i="1" dirty="0" smtClean="0">
              <a:solidFill>
                <a:srgbClr val="894400"/>
              </a:solidFill>
            </a:endParaRPr>
          </a:p>
        </p:txBody>
      </p:sp>
      <p:pic>
        <p:nvPicPr>
          <p:cNvPr id="39940" name="Picture 5" descr="C:\Users\Friedows\Pictures\ABMC\MAL-Male8.jpg"/>
          <p:cNvPicPr>
            <a:picLocks noChangeAspect="1" noChangeArrowheads="1"/>
          </p:cNvPicPr>
          <p:nvPr/>
        </p:nvPicPr>
        <p:blipFill>
          <a:blip r:embed="rId3" cstate="print"/>
          <a:srcRect/>
          <a:stretch>
            <a:fillRect/>
          </a:stretch>
        </p:blipFill>
        <p:spPr bwMode="auto">
          <a:xfrm>
            <a:off x="4038600" y="2819399"/>
            <a:ext cx="4572000" cy="3509963"/>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52400"/>
            <a:ext cx="2971800" cy="792162"/>
          </a:xfrm>
        </p:spPr>
        <p:txBody>
          <a:bodyPr/>
          <a:lstStyle/>
          <a:p>
            <a:pPr algn="l" eaLnBrk="1" hangingPunct="1"/>
            <a:r>
              <a:rPr lang="en-US" b="1" dirty="0" smtClean="0">
                <a:latin typeface="Trebuchet MS" pitchFamily="34" charset="0"/>
              </a:rPr>
              <a:t>History</a:t>
            </a:r>
          </a:p>
        </p:txBody>
      </p:sp>
      <p:sp>
        <p:nvSpPr>
          <p:cNvPr id="19459" name="Content Placeholder 2"/>
          <p:cNvSpPr>
            <a:spLocks noGrp="1"/>
          </p:cNvSpPr>
          <p:nvPr>
            <p:ph idx="1"/>
          </p:nvPr>
        </p:nvSpPr>
        <p:spPr>
          <a:xfrm>
            <a:off x="457200" y="4953000"/>
            <a:ext cx="8305800" cy="1600200"/>
          </a:xfrm>
        </p:spPr>
        <p:txBody>
          <a:bodyPr/>
          <a:lstStyle/>
          <a:p>
            <a:pPr eaLnBrk="1" hangingPunct="1">
              <a:spcBef>
                <a:spcPct val="50000"/>
              </a:spcBef>
            </a:pPr>
            <a:r>
              <a:rPr lang="en-US" sz="2400" dirty="0" smtClean="0">
                <a:solidFill>
                  <a:srgbClr val="333300"/>
                </a:solidFill>
              </a:rPr>
              <a:t>1891 - Belgium proclaimed the Berger Belge as a Breed</a:t>
            </a:r>
          </a:p>
          <a:p>
            <a:pPr eaLnBrk="1" hangingPunct="1">
              <a:spcBef>
                <a:spcPct val="50000"/>
              </a:spcBef>
            </a:pPr>
            <a:r>
              <a:rPr lang="en-US" sz="2400" dirty="0" smtClean="0">
                <a:solidFill>
                  <a:srgbClr val="333300"/>
                </a:solidFill>
              </a:rPr>
              <a:t>1892 - The first standard defined 3 coat types; Short, Long and Rough Haired.</a:t>
            </a:r>
          </a:p>
          <a:p>
            <a:pPr eaLnBrk="1" hangingPunct="1">
              <a:buFontTx/>
              <a:buNone/>
            </a:pPr>
            <a:endParaRPr lang="en-US" dirty="0" smtClean="0"/>
          </a:p>
        </p:txBody>
      </p:sp>
      <p:pic>
        <p:nvPicPr>
          <p:cNvPr id="19460" name="Picture 7" descr="4belgians1"/>
          <p:cNvPicPr>
            <a:picLocks noChangeAspect="1" noChangeArrowheads="1"/>
          </p:cNvPicPr>
          <p:nvPr/>
        </p:nvPicPr>
        <p:blipFill>
          <a:blip r:embed="rId3" cstate="print"/>
          <a:srcRect/>
          <a:stretch>
            <a:fillRect/>
          </a:stretch>
        </p:blipFill>
        <p:spPr bwMode="auto">
          <a:xfrm>
            <a:off x="1905000" y="1066800"/>
            <a:ext cx="5235575" cy="3733800"/>
          </a:xfrm>
          <a:prstGeom prst="rect">
            <a:avLst/>
          </a:prstGeom>
          <a:noFill/>
          <a:ln w="31750">
            <a:solidFill>
              <a:srgbClr val="000000"/>
            </a:solidFill>
            <a:miter lim="800000"/>
            <a:headEnd/>
            <a:tailEnd/>
          </a:ln>
        </p:spPr>
      </p:pic>
    </p:spTree>
  </p:cSld>
  <p:clrMapOvr>
    <a:masterClrMapping/>
  </p:clrMapOvr>
  <p:transition spd="med">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381000"/>
            <a:ext cx="8305800" cy="685800"/>
          </a:xfrm>
        </p:spPr>
        <p:txBody>
          <a:bodyPr/>
          <a:lstStyle/>
          <a:p>
            <a:pPr algn="l" eaLnBrk="1" hangingPunct="1"/>
            <a:r>
              <a:rPr lang="en-US" sz="4000" b="1" dirty="0" smtClean="0">
                <a:latin typeface="Trebuchet MS" pitchFamily="34" charset="0"/>
              </a:rPr>
              <a:t>Size, Proportion &amp; Substance</a:t>
            </a:r>
            <a:endParaRPr lang="en-US" sz="4000" dirty="0" smtClean="0">
              <a:latin typeface="Trebuchet MS" pitchFamily="34" charset="0"/>
            </a:endParaRPr>
          </a:p>
        </p:txBody>
      </p:sp>
      <p:sp>
        <p:nvSpPr>
          <p:cNvPr id="40963" name="Rectangle 3"/>
          <p:cNvSpPr>
            <a:spLocks noGrp="1" noChangeArrowheads="1"/>
          </p:cNvSpPr>
          <p:nvPr>
            <p:ph type="body" idx="1"/>
          </p:nvPr>
        </p:nvSpPr>
        <p:spPr>
          <a:xfrm>
            <a:off x="685800" y="1447800"/>
            <a:ext cx="7696200" cy="4648200"/>
          </a:xfrm>
        </p:spPr>
        <p:txBody>
          <a:bodyPr/>
          <a:lstStyle/>
          <a:p>
            <a:pPr eaLnBrk="1" hangingPunct="1">
              <a:lnSpc>
                <a:spcPct val="80000"/>
              </a:lnSpc>
            </a:pPr>
            <a:r>
              <a:rPr lang="en-US" sz="2800" dirty="0" smtClean="0"/>
              <a:t>Males - 24 to 26 inches</a:t>
            </a:r>
          </a:p>
          <a:p>
            <a:pPr eaLnBrk="1" hangingPunct="1">
              <a:lnSpc>
                <a:spcPct val="80000"/>
              </a:lnSpc>
            </a:pPr>
            <a:r>
              <a:rPr lang="en-US" sz="2800" dirty="0" smtClean="0"/>
              <a:t>Females - 22 to 24 inches</a:t>
            </a:r>
          </a:p>
          <a:p>
            <a:pPr eaLnBrk="1" hangingPunct="1">
              <a:lnSpc>
                <a:spcPct val="80000"/>
              </a:lnSpc>
            </a:pPr>
            <a:r>
              <a:rPr lang="en-US" sz="2600" i="1" dirty="0" smtClean="0">
                <a:solidFill>
                  <a:srgbClr val="663300"/>
                </a:solidFill>
              </a:rPr>
              <a:t>“Length, measured from point of breastbone to point of rump, should equal the height”</a:t>
            </a:r>
          </a:p>
          <a:p>
            <a:pPr eaLnBrk="1" hangingPunct="1">
              <a:lnSpc>
                <a:spcPct val="80000"/>
              </a:lnSpc>
            </a:pPr>
            <a:r>
              <a:rPr lang="en-US" sz="2600" i="1" dirty="0" smtClean="0">
                <a:solidFill>
                  <a:srgbClr val="663300"/>
                </a:solidFill>
              </a:rPr>
              <a:t>Bone structure is moderate  in proportion to height so the dog is well-balanced throughout – neither spindly or leggy nor cumbersome and bulky”</a:t>
            </a:r>
          </a:p>
          <a:p>
            <a:r>
              <a:rPr lang="en-US" sz="2600" i="1" dirty="0" smtClean="0">
                <a:solidFill>
                  <a:srgbClr val="663300"/>
                </a:solidFill>
              </a:rPr>
              <a:t>“</a:t>
            </a:r>
            <a:r>
              <a:rPr lang="en-US" sz="2600" i="1" dirty="0">
                <a:solidFill>
                  <a:srgbClr val="663300"/>
                </a:solidFill>
              </a:rPr>
              <a:t>The </a:t>
            </a:r>
            <a:r>
              <a:rPr lang="en-US" sz="2600" i="1" dirty="0" smtClean="0">
                <a:solidFill>
                  <a:srgbClr val="663300"/>
                </a:solidFill>
              </a:rPr>
              <a:t>male should </a:t>
            </a:r>
            <a:r>
              <a:rPr lang="en-US" sz="2600" i="1" dirty="0">
                <a:solidFill>
                  <a:srgbClr val="663300"/>
                </a:solidFill>
              </a:rPr>
              <a:t>appear unquestionably masculine; the </a:t>
            </a:r>
            <a:r>
              <a:rPr lang="en-US" sz="2600" i="1" dirty="0" smtClean="0">
                <a:solidFill>
                  <a:srgbClr val="663300"/>
                </a:solidFill>
              </a:rPr>
              <a:t>female should </a:t>
            </a:r>
            <a:r>
              <a:rPr lang="en-US" sz="2600" i="1" dirty="0">
                <a:solidFill>
                  <a:srgbClr val="663300"/>
                </a:solidFill>
              </a:rPr>
              <a:t>have a distinctly feminine look and be </a:t>
            </a:r>
            <a:r>
              <a:rPr lang="en-US" sz="2600" i="1" dirty="0" smtClean="0">
                <a:solidFill>
                  <a:srgbClr val="663300"/>
                </a:solidFill>
              </a:rPr>
              <a:t>judged equally </a:t>
            </a:r>
            <a:r>
              <a:rPr lang="en-US" sz="2600" i="1" dirty="0">
                <a:solidFill>
                  <a:srgbClr val="663300"/>
                </a:solidFill>
              </a:rPr>
              <a:t>with the male.</a:t>
            </a:r>
            <a:endParaRPr lang="en-US" sz="2600" i="1" dirty="0" smtClean="0">
              <a:solidFill>
                <a:srgbClr val="663300"/>
              </a:solidFill>
            </a:endParaRPr>
          </a:p>
        </p:txBody>
      </p:sp>
    </p:spTree>
  </p:cSld>
  <p:clrMapOvr>
    <a:masterClrMapping/>
  </p:clrMapOvr>
  <p:transition spd="med">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228600"/>
            <a:ext cx="3810000" cy="762000"/>
          </a:xfrm>
        </p:spPr>
        <p:txBody>
          <a:bodyPr/>
          <a:lstStyle/>
          <a:p>
            <a:pPr algn="l" eaLnBrk="1" hangingPunct="1"/>
            <a:r>
              <a:rPr lang="en-US" b="1" dirty="0" smtClean="0">
                <a:latin typeface="Trebuchet MS" pitchFamily="34" charset="0"/>
              </a:rPr>
              <a:t>Angulation</a:t>
            </a:r>
            <a:endParaRPr lang="en-US" dirty="0" smtClean="0">
              <a:latin typeface="Trebuchet MS" pitchFamily="34" charset="0"/>
            </a:endParaRPr>
          </a:p>
        </p:txBody>
      </p:sp>
      <p:pic>
        <p:nvPicPr>
          <p:cNvPr id="41987" name="Picture 6" descr="C:\Users\Friedows\Pictures\ABMC\~MAP0000.jpg"/>
          <p:cNvPicPr>
            <a:picLocks noChangeAspect="1" noChangeArrowheads="1"/>
          </p:cNvPicPr>
          <p:nvPr/>
        </p:nvPicPr>
        <p:blipFill>
          <a:blip r:embed="rId3" cstate="print"/>
          <a:srcRect/>
          <a:stretch>
            <a:fillRect/>
          </a:stretch>
        </p:blipFill>
        <p:spPr bwMode="auto">
          <a:xfrm>
            <a:off x="1143000" y="1066800"/>
            <a:ext cx="6696075" cy="5400675"/>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304800"/>
            <a:ext cx="4267200" cy="685800"/>
          </a:xfrm>
        </p:spPr>
        <p:txBody>
          <a:bodyPr/>
          <a:lstStyle/>
          <a:p>
            <a:pPr algn="l" eaLnBrk="1" hangingPunct="1"/>
            <a:r>
              <a:rPr lang="en-US" b="1" dirty="0" smtClean="0">
                <a:latin typeface="Trebuchet MS" pitchFamily="34" charset="0"/>
              </a:rPr>
              <a:t>Angulation</a:t>
            </a:r>
            <a:endParaRPr lang="en-US" dirty="0" smtClean="0">
              <a:latin typeface="Trebuchet MS" pitchFamily="34" charset="0"/>
            </a:endParaRPr>
          </a:p>
        </p:txBody>
      </p:sp>
      <p:pic>
        <p:nvPicPr>
          <p:cNvPr id="43011" name="Picture 4" descr="C:\Users\Friedows\Pictures\ABMC\~MAP0000 (2).jpg"/>
          <p:cNvPicPr>
            <a:picLocks noChangeAspect="1" noChangeArrowheads="1"/>
          </p:cNvPicPr>
          <p:nvPr/>
        </p:nvPicPr>
        <p:blipFill>
          <a:blip r:embed="rId3" cstate="print"/>
          <a:srcRect/>
          <a:stretch>
            <a:fillRect/>
          </a:stretch>
        </p:blipFill>
        <p:spPr bwMode="auto">
          <a:xfrm>
            <a:off x="990600" y="1143000"/>
            <a:ext cx="7227888" cy="5310188"/>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381000"/>
            <a:ext cx="4191000" cy="709613"/>
          </a:xfrm>
        </p:spPr>
        <p:txBody>
          <a:bodyPr/>
          <a:lstStyle/>
          <a:p>
            <a:pPr eaLnBrk="1" hangingPunct="1"/>
            <a:r>
              <a:rPr lang="en-US" b="1" dirty="0" smtClean="0">
                <a:latin typeface="Trebuchet MS" pitchFamily="34" charset="0"/>
              </a:rPr>
              <a:t>Forequarters</a:t>
            </a:r>
            <a:endParaRPr lang="en-US" dirty="0" smtClean="0">
              <a:latin typeface="Trebuchet MS" pitchFamily="34" charset="0"/>
            </a:endParaRPr>
          </a:p>
        </p:txBody>
      </p:sp>
      <p:sp>
        <p:nvSpPr>
          <p:cNvPr id="44035" name="Rectangle 3"/>
          <p:cNvSpPr>
            <a:spLocks noGrp="1" noChangeArrowheads="1"/>
          </p:cNvSpPr>
          <p:nvPr>
            <p:ph type="body" idx="1"/>
          </p:nvPr>
        </p:nvSpPr>
        <p:spPr>
          <a:xfrm>
            <a:off x="609600" y="1371600"/>
            <a:ext cx="8077200" cy="5029200"/>
          </a:xfrm>
        </p:spPr>
        <p:txBody>
          <a:bodyPr/>
          <a:lstStyle/>
          <a:p>
            <a:pPr eaLnBrk="1" hangingPunct="1">
              <a:lnSpc>
                <a:spcPct val="90000"/>
              </a:lnSpc>
            </a:pPr>
            <a:r>
              <a:rPr lang="en-US" sz="2600" i="1" dirty="0" smtClean="0">
                <a:solidFill>
                  <a:srgbClr val="894400"/>
                </a:solidFill>
              </a:rPr>
              <a:t>“Muscular without excessive bulkiness”</a:t>
            </a:r>
          </a:p>
          <a:p>
            <a:pPr eaLnBrk="1" hangingPunct="1">
              <a:lnSpc>
                <a:spcPct val="90000"/>
              </a:lnSpc>
            </a:pPr>
            <a:r>
              <a:rPr lang="en-US" sz="2600" i="1" dirty="0" smtClean="0">
                <a:solidFill>
                  <a:srgbClr val="894400"/>
                </a:solidFill>
              </a:rPr>
              <a:t>“Shoulder blades are long and sloping laid flat against the body, forming a sufficient angle with the upper arm to ensure free and efficient movement”</a:t>
            </a:r>
          </a:p>
          <a:p>
            <a:pPr eaLnBrk="1" hangingPunct="1">
              <a:lnSpc>
                <a:spcPct val="90000"/>
              </a:lnSpc>
            </a:pPr>
            <a:r>
              <a:rPr lang="en-US" sz="2600" i="1" dirty="0" smtClean="0">
                <a:solidFill>
                  <a:srgbClr val="894400"/>
                </a:solidFill>
              </a:rPr>
              <a:t>“Legs straight, strong &amp; parallel”</a:t>
            </a:r>
          </a:p>
          <a:p>
            <a:pPr eaLnBrk="1" hangingPunct="1">
              <a:lnSpc>
                <a:spcPct val="90000"/>
              </a:lnSpc>
            </a:pPr>
            <a:r>
              <a:rPr lang="en-US" sz="2600" i="1" dirty="0" smtClean="0">
                <a:solidFill>
                  <a:srgbClr val="894400"/>
                </a:solidFill>
              </a:rPr>
              <a:t>“Bone is solid but not heavy, more oval than round”</a:t>
            </a:r>
          </a:p>
          <a:p>
            <a:pPr eaLnBrk="1" hangingPunct="1">
              <a:lnSpc>
                <a:spcPct val="90000"/>
              </a:lnSpc>
            </a:pPr>
            <a:r>
              <a:rPr lang="en-US" sz="2600" i="1" dirty="0" smtClean="0">
                <a:solidFill>
                  <a:srgbClr val="894400"/>
                </a:solidFill>
              </a:rPr>
              <a:t>“Pasterns are short, strong, very slightly sloped”</a:t>
            </a:r>
          </a:p>
          <a:p>
            <a:pPr eaLnBrk="1" hangingPunct="1">
              <a:lnSpc>
                <a:spcPct val="90000"/>
              </a:lnSpc>
            </a:pPr>
            <a:r>
              <a:rPr lang="en-US" sz="2600" i="1" dirty="0" smtClean="0">
                <a:solidFill>
                  <a:srgbClr val="894400"/>
                </a:solidFill>
              </a:rPr>
              <a:t>“Feet are cat-like, well padded, toes curved close together”</a:t>
            </a:r>
          </a:p>
          <a:p>
            <a:pPr eaLnBrk="1" hangingPunct="1">
              <a:lnSpc>
                <a:spcPct val="90000"/>
              </a:lnSpc>
            </a:pPr>
            <a:r>
              <a:rPr lang="en-US" sz="2600" i="1" dirty="0" smtClean="0">
                <a:solidFill>
                  <a:srgbClr val="894400"/>
                </a:solidFill>
              </a:rPr>
              <a:t>Nails are strong &amp; black, except they may be white to match the white toe tips</a:t>
            </a:r>
          </a:p>
          <a:p>
            <a:pPr eaLnBrk="1" hangingPunct="1">
              <a:lnSpc>
                <a:spcPct val="90000"/>
              </a:lnSpc>
              <a:buFontTx/>
              <a:buNone/>
            </a:pPr>
            <a:endParaRPr lang="en-US" sz="2800" dirty="0" smtClean="0"/>
          </a:p>
        </p:txBody>
      </p:sp>
    </p:spTree>
  </p:cSld>
  <p:clrMapOvr>
    <a:masterClrMapping/>
  </p:clrMapOvr>
  <p:transition spd="med">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8600" y="381000"/>
            <a:ext cx="3810000" cy="762000"/>
          </a:xfrm>
        </p:spPr>
        <p:txBody>
          <a:bodyPr/>
          <a:lstStyle/>
          <a:p>
            <a:pPr eaLnBrk="1" hangingPunct="1"/>
            <a:r>
              <a:rPr lang="en-US" b="1" dirty="0" smtClean="0">
                <a:latin typeface="Trebuchet MS" pitchFamily="34" charset="0"/>
              </a:rPr>
              <a:t>Forequarters</a:t>
            </a:r>
            <a:endParaRPr lang="en-US" dirty="0" smtClean="0">
              <a:latin typeface="Trebuchet MS" pitchFamily="34" charset="0"/>
            </a:endParaRPr>
          </a:p>
        </p:txBody>
      </p:sp>
      <p:pic>
        <p:nvPicPr>
          <p:cNvPr id="45059" name="Picture 5" descr="Front3_tn"/>
          <p:cNvPicPr>
            <a:picLocks noChangeAspect="1" noChangeArrowheads="1"/>
          </p:cNvPicPr>
          <p:nvPr/>
        </p:nvPicPr>
        <p:blipFill>
          <a:blip r:embed="rId3" cstate="print"/>
          <a:srcRect/>
          <a:stretch>
            <a:fillRect/>
          </a:stretch>
        </p:blipFill>
        <p:spPr bwMode="auto">
          <a:xfrm>
            <a:off x="533400" y="1457325"/>
            <a:ext cx="3116263" cy="4943475"/>
          </a:xfrm>
          <a:prstGeom prst="rect">
            <a:avLst/>
          </a:prstGeom>
          <a:noFill/>
          <a:ln w="9525">
            <a:noFill/>
            <a:miter lim="800000"/>
            <a:headEnd/>
            <a:tailEnd/>
          </a:ln>
        </p:spPr>
      </p:pic>
      <p:pic>
        <p:nvPicPr>
          <p:cNvPr id="5" name="Picture 2" descr="C:\Users\Friedow\Pictures\ABMC\DSC_0031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04839"/>
            <a:ext cx="3886200" cy="5702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Friedows\Pictures\ABMC\front3.jpg"/>
          <p:cNvPicPr>
            <a:picLocks noChangeAspect="1" noChangeArrowheads="1"/>
          </p:cNvPicPr>
          <p:nvPr/>
        </p:nvPicPr>
        <p:blipFill>
          <a:blip r:embed="rId3" cstate="print"/>
          <a:srcRect/>
          <a:stretch>
            <a:fillRect/>
          </a:stretch>
        </p:blipFill>
        <p:spPr bwMode="auto">
          <a:xfrm>
            <a:off x="5216769" y="457200"/>
            <a:ext cx="2748174" cy="5912644"/>
          </a:xfrm>
          <a:prstGeom prst="rect">
            <a:avLst/>
          </a:prstGeom>
          <a:noFill/>
          <a:ln w="9525">
            <a:noFill/>
            <a:miter lim="800000"/>
            <a:headEnd/>
            <a:tailEnd/>
          </a:ln>
        </p:spPr>
      </p:pic>
      <p:pic>
        <p:nvPicPr>
          <p:cNvPr id="4" name="Google Shape;879;p69" descr="compare mal bitch front"/>
          <p:cNvPicPr preferRelativeResize="0"/>
          <p:nvPr/>
        </p:nvPicPr>
        <p:blipFill rotWithShape="1">
          <a:blip r:embed="rId4">
            <a:alphaModFix/>
          </a:blip>
          <a:srcRect/>
          <a:stretch/>
        </p:blipFill>
        <p:spPr>
          <a:xfrm>
            <a:off x="838200" y="457200"/>
            <a:ext cx="3124200" cy="5715000"/>
          </a:xfrm>
          <a:prstGeom prst="rect">
            <a:avLst/>
          </a:prstGeom>
          <a:noFill/>
          <a:ln>
            <a:noFill/>
          </a:ln>
        </p:spPr>
      </p:pic>
    </p:spTree>
  </p:cSld>
  <p:clrMapOvr>
    <a:masterClrMapping/>
  </p:clrMapOvr>
  <p:transition spd="med">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lfrie\OneDrive\Pictures\NE 2021\DSC_0295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76400"/>
            <a:ext cx="8118014" cy="325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44908"/>
      </p:ext>
    </p:extLst>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81000"/>
            <a:ext cx="3810000" cy="709613"/>
          </a:xfrm>
        </p:spPr>
        <p:txBody>
          <a:bodyPr/>
          <a:lstStyle/>
          <a:p>
            <a:pPr algn="l" eaLnBrk="1" hangingPunct="1"/>
            <a:r>
              <a:rPr lang="en-US" b="1" dirty="0" smtClean="0">
                <a:latin typeface="Trebuchet MS" pitchFamily="34" charset="0"/>
              </a:rPr>
              <a:t>Hindquarters</a:t>
            </a:r>
            <a:endParaRPr lang="en-US" dirty="0" smtClean="0">
              <a:latin typeface="Trebuchet MS" pitchFamily="34" charset="0"/>
            </a:endParaRPr>
          </a:p>
        </p:txBody>
      </p:sp>
      <p:sp>
        <p:nvSpPr>
          <p:cNvPr id="47107" name="Rectangle 3"/>
          <p:cNvSpPr>
            <a:spLocks noGrp="1" noChangeArrowheads="1"/>
          </p:cNvSpPr>
          <p:nvPr>
            <p:ph type="body" idx="1"/>
          </p:nvPr>
        </p:nvSpPr>
        <p:spPr>
          <a:xfrm>
            <a:off x="762000" y="1371600"/>
            <a:ext cx="7772400" cy="4876800"/>
          </a:xfrm>
        </p:spPr>
        <p:txBody>
          <a:bodyPr/>
          <a:lstStyle/>
          <a:p>
            <a:pPr eaLnBrk="1" hangingPunct="1">
              <a:lnSpc>
                <a:spcPct val="90000"/>
              </a:lnSpc>
            </a:pPr>
            <a:r>
              <a:rPr lang="en-US" sz="2800" i="1" dirty="0" smtClean="0">
                <a:solidFill>
                  <a:srgbClr val="663300"/>
                </a:solidFill>
              </a:rPr>
              <a:t>“In balance with the forequarters”</a:t>
            </a:r>
          </a:p>
          <a:p>
            <a:pPr eaLnBrk="1" hangingPunct="1">
              <a:lnSpc>
                <a:spcPct val="90000"/>
              </a:lnSpc>
            </a:pPr>
            <a:r>
              <a:rPr lang="en-US" sz="2800" i="1" dirty="0" smtClean="0">
                <a:solidFill>
                  <a:srgbClr val="663300"/>
                </a:solidFill>
              </a:rPr>
              <a:t>“Upper and lower thigh bones should approximately parallel the shoulder blade and upper arm”</a:t>
            </a:r>
          </a:p>
          <a:p>
            <a:pPr eaLnBrk="1" hangingPunct="1">
              <a:lnSpc>
                <a:spcPct val="90000"/>
              </a:lnSpc>
            </a:pPr>
            <a:r>
              <a:rPr lang="en-US" sz="2800" i="1" dirty="0" smtClean="0">
                <a:solidFill>
                  <a:srgbClr val="663300"/>
                </a:solidFill>
              </a:rPr>
              <a:t>“</a:t>
            </a:r>
            <a:r>
              <a:rPr lang="en-US" sz="2800" i="1" dirty="0">
                <a:solidFill>
                  <a:srgbClr val="663300"/>
                </a:solidFill>
              </a:rPr>
              <a:t>L</a:t>
            </a:r>
            <a:r>
              <a:rPr lang="en-US" sz="2800" i="1" dirty="0" smtClean="0">
                <a:solidFill>
                  <a:srgbClr val="663300"/>
                </a:solidFill>
              </a:rPr>
              <a:t>egs parallel, thighs well-muscled”</a:t>
            </a:r>
          </a:p>
          <a:p>
            <a:pPr eaLnBrk="1" hangingPunct="1">
              <a:lnSpc>
                <a:spcPct val="90000"/>
              </a:lnSpc>
            </a:pPr>
            <a:r>
              <a:rPr lang="en-US" sz="2800" i="1" dirty="0" smtClean="0">
                <a:solidFill>
                  <a:srgbClr val="663300"/>
                </a:solidFill>
              </a:rPr>
              <a:t>“Hocks are short, strong, parallel and moderately angulated”</a:t>
            </a:r>
          </a:p>
          <a:p>
            <a:pPr eaLnBrk="1" hangingPunct="1">
              <a:lnSpc>
                <a:spcPct val="90000"/>
              </a:lnSpc>
            </a:pPr>
            <a:r>
              <a:rPr lang="en-US" sz="2800" i="1" dirty="0" smtClean="0">
                <a:solidFill>
                  <a:srgbClr val="663300"/>
                </a:solidFill>
              </a:rPr>
              <a:t>“Metatarsi are strong &amp; short”</a:t>
            </a:r>
          </a:p>
          <a:p>
            <a:pPr eaLnBrk="1" hangingPunct="1">
              <a:lnSpc>
                <a:spcPct val="90000"/>
              </a:lnSpc>
            </a:pPr>
            <a:r>
              <a:rPr lang="en-US" sz="2800" i="1" dirty="0" smtClean="0">
                <a:solidFill>
                  <a:srgbClr val="663300"/>
                </a:solidFill>
              </a:rPr>
              <a:t>“Dewclaws may be removed”</a:t>
            </a:r>
          </a:p>
          <a:p>
            <a:pPr eaLnBrk="1" hangingPunct="1">
              <a:lnSpc>
                <a:spcPct val="90000"/>
              </a:lnSpc>
            </a:pPr>
            <a:r>
              <a:rPr lang="en-US" sz="2800" i="1" dirty="0" smtClean="0">
                <a:solidFill>
                  <a:srgbClr val="663300"/>
                </a:solidFill>
              </a:rPr>
              <a:t>“Hind feet are oval”</a:t>
            </a:r>
          </a:p>
          <a:p>
            <a:pPr eaLnBrk="1" hangingPunct="1">
              <a:lnSpc>
                <a:spcPct val="90000"/>
              </a:lnSpc>
              <a:buFontTx/>
              <a:buNone/>
            </a:pPr>
            <a:endParaRPr lang="en-US" sz="2800" i="1" dirty="0" smtClean="0">
              <a:solidFill>
                <a:srgbClr val="663300"/>
              </a:solidFill>
            </a:endParaRPr>
          </a:p>
        </p:txBody>
      </p:sp>
    </p:spTree>
  </p:cSld>
  <p:clrMapOvr>
    <a:masterClrMapping/>
  </p:clrMapOvr>
  <p:transition spd="med">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0698" y="609600"/>
            <a:ext cx="4724400" cy="609600"/>
          </a:xfrm>
        </p:spPr>
        <p:txBody>
          <a:bodyPr/>
          <a:lstStyle/>
          <a:p>
            <a:pPr eaLnBrk="1" hangingPunct="1"/>
            <a:r>
              <a:rPr lang="en-US" dirty="0" smtClean="0">
                <a:latin typeface="Trebuchet MS" pitchFamily="34" charset="0"/>
              </a:rPr>
              <a:t>Hindquarters</a:t>
            </a:r>
          </a:p>
        </p:txBody>
      </p:sp>
      <p:pic>
        <p:nvPicPr>
          <p:cNvPr id="48131" name="Picture 5" descr="Rear3_tn"/>
          <p:cNvPicPr>
            <a:picLocks noChangeAspect="1" noChangeArrowheads="1"/>
          </p:cNvPicPr>
          <p:nvPr/>
        </p:nvPicPr>
        <p:blipFill>
          <a:blip r:embed="rId3" cstate="print"/>
          <a:srcRect/>
          <a:stretch>
            <a:fillRect/>
          </a:stretch>
        </p:blipFill>
        <p:spPr bwMode="auto">
          <a:xfrm>
            <a:off x="5105400" y="524192"/>
            <a:ext cx="3505200" cy="5902008"/>
          </a:xfrm>
          <a:prstGeom prst="rect">
            <a:avLst/>
          </a:prstGeom>
          <a:noFill/>
          <a:ln w="9525">
            <a:noFill/>
            <a:miter lim="800000"/>
            <a:headEnd/>
            <a:tailEnd/>
          </a:ln>
        </p:spPr>
      </p:pic>
      <p:pic>
        <p:nvPicPr>
          <p:cNvPr id="13314" name="Picture 2" descr="C:\Users\lfrie\OneDrive\Pictures\NE 2021\DSC_0277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752600"/>
            <a:ext cx="4071396" cy="4029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Rear2_tn"/>
          <p:cNvPicPr>
            <a:picLocks noChangeAspect="1" noChangeArrowheads="1"/>
          </p:cNvPicPr>
          <p:nvPr/>
        </p:nvPicPr>
        <p:blipFill>
          <a:blip r:embed="rId3" cstate="print"/>
          <a:srcRect/>
          <a:stretch>
            <a:fillRect/>
          </a:stretch>
        </p:blipFill>
        <p:spPr bwMode="auto">
          <a:xfrm>
            <a:off x="5181600" y="1295400"/>
            <a:ext cx="3429000" cy="4648200"/>
          </a:xfrm>
          <a:prstGeom prst="rect">
            <a:avLst/>
          </a:prstGeom>
          <a:noFill/>
          <a:ln w="9525">
            <a:noFill/>
            <a:miter lim="800000"/>
            <a:headEnd/>
            <a:tailEnd/>
          </a:ln>
        </p:spPr>
      </p:pic>
      <p:pic>
        <p:nvPicPr>
          <p:cNvPr id="49155" name="Picture 3" descr="C:\Users\Friedows\Pictures\ABMC\rear3.jpg"/>
          <p:cNvPicPr>
            <a:picLocks noChangeAspect="1" noChangeArrowheads="1"/>
          </p:cNvPicPr>
          <p:nvPr/>
        </p:nvPicPr>
        <p:blipFill>
          <a:blip r:embed="rId4" cstate="print"/>
          <a:srcRect/>
          <a:stretch>
            <a:fillRect/>
          </a:stretch>
        </p:blipFill>
        <p:spPr bwMode="auto">
          <a:xfrm>
            <a:off x="914400" y="381000"/>
            <a:ext cx="3505200" cy="6081713"/>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riedow\Pictures\ABMC\23376483_10214718613464002_203838131789087025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57163"/>
            <a:ext cx="7877175" cy="654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168021"/>
      </p:ext>
    </p:extLst>
  </p:cSld>
  <p:clrMapOvr>
    <a:masterClrMapping/>
  </p:clrMapOvr>
  <p:transition spd="med">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Friedow\Pictures\ABMC\DSC_0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684" y="1915668"/>
            <a:ext cx="8104632" cy="302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23801"/>
      </p:ext>
    </p:extLst>
  </p:cSld>
  <p:clrMapOvr>
    <a:masterClrMapping/>
  </p:clrMapOvr>
  <p:transition spd="med">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3400" y="304800"/>
            <a:ext cx="1981200" cy="1066800"/>
          </a:xfrm>
        </p:spPr>
        <p:txBody>
          <a:bodyPr/>
          <a:lstStyle/>
          <a:p>
            <a:pPr algn="l" eaLnBrk="1" hangingPunct="1"/>
            <a:r>
              <a:rPr lang="en-US" b="1" dirty="0" smtClean="0">
                <a:latin typeface="Trebuchet MS" pitchFamily="34" charset="0"/>
              </a:rPr>
              <a:t>Feet  </a:t>
            </a:r>
            <a:endParaRPr lang="en-US" sz="3600" dirty="0" smtClean="0">
              <a:latin typeface="Trebuchet MS" pitchFamily="34" charset="0"/>
            </a:endParaRPr>
          </a:p>
        </p:txBody>
      </p:sp>
      <p:pic>
        <p:nvPicPr>
          <p:cNvPr id="50179" name="Picture 5" descr="Good Feet_tn"/>
          <p:cNvPicPr>
            <a:picLocks noChangeAspect="1" noChangeArrowheads="1"/>
          </p:cNvPicPr>
          <p:nvPr/>
        </p:nvPicPr>
        <p:blipFill>
          <a:blip r:embed="rId3" cstate="print"/>
          <a:srcRect/>
          <a:stretch>
            <a:fillRect/>
          </a:stretch>
        </p:blipFill>
        <p:spPr bwMode="auto">
          <a:xfrm>
            <a:off x="5005614" y="2146300"/>
            <a:ext cx="3568700" cy="3657600"/>
          </a:xfrm>
          <a:prstGeom prst="rect">
            <a:avLst/>
          </a:prstGeom>
          <a:noFill/>
          <a:ln w="19050">
            <a:solidFill>
              <a:schemeClr val="tx1"/>
            </a:solidFill>
            <a:miter lim="800000"/>
            <a:headEnd/>
            <a:tailEnd/>
          </a:ln>
        </p:spPr>
      </p:pic>
      <p:pic>
        <p:nvPicPr>
          <p:cNvPr id="50180" name="Picture 7" descr="C:\Users\Friedows\Pictures\ABMC\feet2.jpg"/>
          <p:cNvPicPr>
            <a:picLocks noChangeAspect="1" noChangeArrowheads="1"/>
          </p:cNvPicPr>
          <p:nvPr/>
        </p:nvPicPr>
        <p:blipFill>
          <a:blip r:embed="rId4" cstate="print"/>
          <a:srcRect/>
          <a:stretch>
            <a:fillRect/>
          </a:stretch>
        </p:blipFill>
        <p:spPr bwMode="auto">
          <a:xfrm>
            <a:off x="914400" y="4142509"/>
            <a:ext cx="3175000" cy="2362200"/>
          </a:xfrm>
          <a:prstGeom prst="rect">
            <a:avLst/>
          </a:prstGeom>
          <a:noFill/>
          <a:ln w="9525">
            <a:noFill/>
            <a:miter lim="800000"/>
            <a:headEnd/>
            <a:tailEnd/>
          </a:ln>
        </p:spPr>
      </p:pic>
      <p:pic>
        <p:nvPicPr>
          <p:cNvPr id="12290" name="Picture 2" descr="C:\Users\Friedow\Pictures\ABMC\Malinois  (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354" y="1143000"/>
            <a:ext cx="2614246" cy="283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57200"/>
            <a:ext cx="5867400" cy="695325"/>
          </a:xfrm>
        </p:spPr>
        <p:txBody>
          <a:bodyPr/>
          <a:lstStyle/>
          <a:p>
            <a:pPr algn="l" eaLnBrk="1" hangingPunct="1"/>
            <a:r>
              <a:rPr lang="en-US" b="1" dirty="0" smtClean="0">
                <a:latin typeface="Trebuchet MS" pitchFamily="34" charset="0"/>
              </a:rPr>
              <a:t>Young Malinois</a:t>
            </a:r>
            <a:endParaRPr lang="en-US" dirty="0" smtClean="0">
              <a:latin typeface="Trebuchet MS" pitchFamily="34" charset="0"/>
            </a:endParaRPr>
          </a:p>
        </p:txBody>
      </p:sp>
      <p:pic>
        <p:nvPicPr>
          <p:cNvPr id="22532" name="Picture 4" descr="C:\Users\Friedow\Pictures\ABMC\pupp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585914"/>
            <a:ext cx="3429000" cy="2909816"/>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C:\Users\Friedow\Pictures\ABMC\pup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9300" y="533400"/>
            <a:ext cx="241458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C:\Users\Friedow\Pictures\ABMC\AKC dogBook\Malinois - pup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720" y="2514600"/>
            <a:ext cx="3017791" cy="3960932"/>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Users\Friedow\Pictures\ABMC\helio_lauri_11week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120049"/>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6600" cy="868362"/>
          </a:xfrm>
        </p:spPr>
        <p:txBody>
          <a:bodyPr/>
          <a:lstStyle/>
          <a:p>
            <a:r>
              <a:rPr lang="en-US" sz="3600" b="1" dirty="0" smtClean="0">
                <a:latin typeface="Trebuchet MS" panose="020B0603020202020204" pitchFamily="34" charset="0"/>
              </a:rPr>
              <a:t>Adolescents</a:t>
            </a:r>
            <a:endParaRPr lang="en-US" sz="3600" b="1" dirty="0">
              <a:latin typeface="Trebuchet MS" panose="020B0603020202020204" pitchFamily="34" charset="0"/>
            </a:endParaRPr>
          </a:p>
        </p:txBody>
      </p:sp>
      <p:pic>
        <p:nvPicPr>
          <p:cNvPr id="24578" name="Picture 2" descr="C:\Users\Friedow\Pictures\ABMC\young bit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21068"/>
            <a:ext cx="306260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Friedow\Pictures\ABMC 2021\DSC_03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08402"/>
            <a:ext cx="3118784" cy="384962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Friedow\Pictures\UBSDA\UBSDA 2020\DSC_0639 -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005" y="3048000"/>
            <a:ext cx="3355445" cy="334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38789"/>
      </p:ext>
    </p:extLst>
  </p:cSld>
  <p:clrMapOvr>
    <a:masterClrMapping/>
  </p:clrMapOvr>
  <p:transition spd="med">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YoungFMside"/>
          <p:cNvPicPr>
            <a:picLocks noChangeAspect="1" noChangeArrowheads="1"/>
          </p:cNvPicPr>
          <p:nvPr/>
        </p:nvPicPr>
        <p:blipFill>
          <a:blip r:embed="rId3" cstate="print"/>
          <a:srcRect/>
          <a:stretch>
            <a:fillRect/>
          </a:stretch>
        </p:blipFill>
        <p:spPr bwMode="auto">
          <a:xfrm>
            <a:off x="1402916" y="636195"/>
            <a:ext cx="2752908" cy="2616697"/>
          </a:xfrm>
          <a:prstGeom prst="rect">
            <a:avLst/>
          </a:prstGeom>
          <a:noFill/>
          <a:ln w="22225">
            <a:solidFill>
              <a:schemeClr val="tx1"/>
            </a:solidFill>
            <a:miter lim="800000"/>
            <a:headEnd/>
            <a:tailEnd/>
          </a:ln>
        </p:spPr>
      </p:pic>
      <p:pic>
        <p:nvPicPr>
          <p:cNvPr id="7" name="Picture 4" descr="ScoutFullSil"/>
          <p:cNvPicPr>
            <a:picLocks noChangeAspect="1" noChangeArrowheads="1"/>
          </p:cNvPicPr>
          <p:nvPr/>
        </p:nvPicPr>
        <p:blipFill>
          <a:blip r:embed="rId4" cstate="print">
            <a:lum bright="-6000" contrast="12000"/>
          </a:blip>
          <a:srcRect/>
          <a:stretch>
            <a:fillRect/>
          </a:stretch>
        </p:blipFill>
        <p:spPr bwMode="auto">
          <a:xfrm>
            <a:off x="5410200" y="3669885"/>
            <a:ext cx="2590800" cy="2794331"/>
          </a:xfrm>
          <a:prstGeom prst="rect">
            <a:avLst/>
          </a:prstGeom>
          <a:noFill/>
          <a:ln w="19050">
            <a:solidFill>
              <a:schemeClr val="tx1"/>
            </a:solidFill>
            <a:miter lim="800000"/>
            <a:headEnd/>
            <a:tailEnd/>
          </a:ln>
        </p:spPr>
      </p:pic>
      <p:pic>
        <p:nvPicPr>
          <p:cNvPr id="33794" name="Picture 2" descr="C:\Users\Friedow\Pictures\ABMC\ShowsgtMal\MalYoungM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3680771"/>
            <a:ext cx="3577541" cy="28336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frie\OneDrive\Pictures\Amana\2022\DSC_0032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599" y="462940"/>
            <a:ext cx="3357033" cy="29632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392723" y="1143000"/>
            <a:ext cx="8077200" cy="1295400"/>
          </a:xfrm>
        </p:spPr>
        <p:txBody>
          <a:bodyPr/>
          <a:lstStyle/>
          <a:p>
            <a:pPr marL="0" indent="0">
              <a:buNone/>
            </a:pPr>
            <a:r>
              <a:rPr lang="en-US" sz="2400" dirty="0" smtClean="0">
                <a:latin typeface="+mj-lt"/>
              </a:rPr>
              <a:t>Head: </a:t>
            </a:r>
            <a:r>
              <a:rPr lang="en-US" sz="2400" i="1" dirty="0" smtClean="0">
                <a:solidFill>
                  <a:srgbClr val="663300"/>
                </a:solidFill>
                <a:latin typeface="+mj-lt"/>
              </a:rPr>
              <a:t>“</a:t>
            </a:r>
            <a:r>
              <a:rPr lang="en-US" sz="2400" i="1" dirty="0">
                <a:solidFill>
                  <a:srgbClr val="663300"/>
                </a:solidFill>
                <a:latin typeface="+mj-lt"/>
              </a:rPr>
              <a:t>The head is carried high. </a:t>
            </a:r>
            <a:r>
              <a:rPr lang="en-US" sz="2400" i="1" dirty="0" smtClean="0">
                <a:solidFill>
                  <a:srgbClr val="663300"/>
                </a:solidFill>
                <a:latin typeface="+mj-lt"/>
              </a:rPr>
              <a:t>It </a:t>
            </a:r>
            <a:r>
              <a:rPr lang="en-US" sz="2400" i="1" dirty="0">
                <a:solidFill>
                  <a:srgbClr val="663300"/>
                </a:solidFill>
                <a:latin typeface="+mj-lt"/>
              </a:rPr>
              <a:t>is long </a:t>
            </a:r>
            <a:r>
              <a:rPr lang="en-US" sz="2400" i="1" dirty="0" smtClean="0">
                <a:solidFill>
                  <a:srgbClr val="663300"/>
                </a:solidFill>
                <a:latin typeface="+mj-lt"/>
              </a:rPr>
              <a:t>without exaggeration</a:t>
            </a:r>
            <a:r>
              <a:rPr lang="en-US" sz="2400" i="1" dirty="0">
                <a:solidFill>
                  <a:srgbClr val="663300"/>
                </a:solidFill>
                <a:latin typeface="+mj-lt"/>
              </a:rPr>
              <a:t>, rectilinear, well-chiseled and dry</a:t>
            </a:r>
            <a:r>
              <a:rPr lang="en-US" sz="2400" i="1" dirty="0" smtClean="0">
                <a:solidFill>
                  <a:srgbClr val="663300"/>
                </a:solidFill>
                <a:latin typeface="+mj-lt"/>
              </a:rPr>
              <a:t>.”</a:t>
            </a:r>
          </a:p>
          <a:p>
            <a:pPr eaLnBrk="1" hangingPunct="1">
              <a:lnSpc>
                <a:spcPct val="80000"/>
              </a:lnSpc>
              <a:buNone/>
            </a:pPr>
            <a:r>
              <a:rPr lang="en-US" sz="2400" dirty="0" smtClean="0">
                <a:solidFill>
                  <a:srgbClr val="000000"/>
                </a:solidFill>
                <a:latin typeface="+mj-lt"/>
              </a:rPr>
              <a:t>This is what unmistakably identifies the dog as a Belgian.</a:t>
            </a:r>
          </a:p>
        </p:txBody>
      </p:sp>
      <p:sp>
        <p:nvSpPr>
          <p:cNvPr id="6" name="Rectangle 2"/>
          <p:cNvSpPr txBox="1">
            <a:spLocks noChangeArrowheads="1"/>
          </p:cNvSpPr>
          <p:nvPr/>
        </p:nvSpPr>
        <p:spPr bwMode="auto">
          <a:xfrm>
            <a:off x="381000" y="228600"/>
            <a:ext cx="7848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uLnTx/>
                <a:uFillTx/>
                <a:latin typeface="Trebuchet MS" pitchFamily="34" charset="0"/>
                <a:ea typeface="+mj-ea"/>
                <a:cs typeface="+mj-cs"/>
              </a:rPr>
              <a:t>Malinois Type….What Defines it?</a:t>
            </a:r>
            <a:endParaRPr kumimoji="0" lang="en-US" sz="4000" b="0" i="0" u="none" strike="noStrike" kern="0" cap="none" spc="0" normalizeH="0" baseline="0" noProof="0" dirty="0" smtClean="0">
              <a:ln>
                <a:noFill/>
              </a:ln>
              <a:solidFill>
                <a:schemeClr val="tx2"/>
              </a:solidFill>
              <a:effectLst/>
              <a:uLnTx/>
              <a:uFillTx/>
              <a:latin typeface="Trebuchet MS" pitchFamily="34" charset="0"/>
              <a:ea typeface="+mj-ea"/>
              <a:cs typeface="+mj-cs"/>
            </a:endParaRPr>
          </a:p>
        </p:txBody>
      </p:sp>
      <p:pic>
        <p:nvPicPr>
          <p:cNvPr id="13314" name="Picture 2" descr="C:\Users\Friedow\Pictures\ABMC\ShowsgtMal\FemaleHea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38400"/>
            <a:ext cx="3398976" cy="4067277"/>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Friedow\Pictures\ABMC\Maleh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46317"/>
            <a:ext cx="3047346" cy="39730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304800"/>
            <a:ext cx="4387850" cy="609600"/>
          </a:xfrm>
        </p:spPr>
        <p:txBody>
          <a:bodyPr/>
          <a:lstStyle/>
          <a:p>
            <a:pPr algn="l" eaLnBrk="1" hangingPunct="1"/>
            <a:r>
              <a:rPr lang="en-US" b="1" dirty="0" smtClean="0">
                <a:latin typeface="Trebuchet MS" pitchFamily="34" charset="0"/>
              </a:rPr>
              <a:t> Head</a:t>
            </a:r>
            <a:endParaRPr lang="en-US" dirty="0" smtClean="0">
              <a:latin typeface="Trebuchet MS" pitchFamily="34" charset="0"/>
            </a:endParaRPr>
          </a:p>
        </p:txBody>
      </p:sp>
      <p:sp>
        <p:nvSpPr>
          <p:cNvPr id="52227" name="Rectangle 3"/>
          <p:cNvSpPr>
            <a:spLocks noGrp="1" noChangeArrowheads="1"/>
          </p:cNvSpPr>
          <p:nvPr>
            <p:ph type="body" idx="1"/>
          </p:nvPr>
        </p:nvSpPr>
        <p:spPr>
          <a:xfrm>
            <a:off x="228600" y="1219200"/>
            <a:ext cx="4572000" cy="5257800"/>
          </a:xfrm>
          <a:noFill/>
        </p:spPr>
        <p:txBody>
          <a:bodyPr/>
          <a:lstStyle/>
          <a:p>
            <a:pPr eaLnBrk="1" hangingPunct="1">
              <a:lnSpc>
                <a:spcPct val="80000"/>
              </a:lnSpc>
            </a:pPr>
            <a:r>
              <a:rPr lang="en-US" sz="2000" b="1" i="1" dirty="0" smtClean="0">
                <a:solidFill>
                  <a:srgbClr val="663300"/>
                </a:solidFill>
                <a:latin typeface="+mn-lt"/>
                <a:ea typeface="+mn-ea"/>
                <a:cs typeface="+mn-cs"/>
              </a:rPr>
              <a:t>Eyes</a:t>
            </a:r>
            <a:r>
              <a:rPr lang="en-US" sz="2000" i="1" dirty="0" smtClean="0">
                <a:solidFill>
                  <a:srgbClr val="663300"/>
                </a:solidFill>
                <a:latin typeface="+mn-lt"/>
                <a:ea typeface="+mn-ea"/>
                <a:cs typeface="+mn-cs"/>
              </a:rPr>
              <a:t> are brown, preferably dark brown, slightly almond shaped.</a:t>
            </a:r>
          </a:p>
          <a:p>
            <a:pPr eaLnBrk="1" hangingPunct="1">
              <a:lnSpc>
                <a:spcPct val="80000"/>
              </a:lnSpc>
            </a:pPr>
            <a:r>
              <a:rPr lang="en-US" sz="2000" b="1" i="1" dirty="0" smtClean="0">
                <a:solidFill>
                  <a:srgbClr val="663300"/>
                </a:solidFill>
              </a:rPr>
              <a:t>Ea</a:t>
            </a:r>
            <a:r>
              <a:rPr lang="en-US" sz="2000" b="1" i="1" dirty="0" smtClean="0">
                <a:solidFill>
                  <a:srgbClr val="663300"/>
                </a:solidFill>
                <a:latin typeface="+mn-lt"/>
                <a:ea typeface="+mn-ea"/>
                <a:cs typeface="+mn-cs"/>
              </a:rPr>
              <a:t>rs</a:t>
            </a:r>
            <a:r>
              <a:rPr lang="en-US" sz="2000" i="1" dirty="0" smtClean="0">
                <a:solidFill>
                  <a:srgbClr val="663300"/>
                </a:solidFill>
                <a:latin typeface="+mn-lt"/>
                <a:ea typeface="+mn-ea"/>
                <a:cs typeface="+mn-cs"/>
              </a:rPr>
              <a:t>  are small, high-set and triangular. </a:t>
            </a:r>
          </a:p>
          <a:p>
            <a:pPr eaLnBrk="1" hangingPunct="1">
              <a:lnSpc>
                <a:spcPct val="80000"/>
              </a:lnSpc>
            </a:pPr>
            <a:r>
              <a:rPr lang="en-US" sz="2000" b="1" i="1" dirty="0" smtClean="0">
                <a:solidFill>
                  <a:srgbClr val="663300"/>
                </a:solidFill>
              </a:rPr>
              <a:t>Top s</a:t>
            </a:r>
            <a:r>
              <a:rPr lang="en-US" sz="2000" b="1" i="1" dirty="0" smtClean="0">
                <a:solidFill>
                  <a:srgbClr val="663300"/>
                </a:solidFill>
                <a:latin typeface="+mn-lt"/>
                <a:ea typeface="+mn-ea"/>
                <a:cs typeface="+mn-cs"/>
              </a:rPr>
              <a:t>kull</a:t>
            </a:r>
            <a:r>
              <a:rPr lang="en-US" sz="2000" i="1" dirty="0" smtClean="0">
                <a:solidFill>
                  <a:srgbClr val="663300"/>
                </a:solidFill>
                <a:latin typeface="+mn-lt"/>
                <a:ea typeface="+mn-ea"/>
                <a:cs typeface="+mn-cs"/>
              </a:rPr>
              <a:t> is flattened rather than rounded</a:t>
            </a:r>
          </a:p>
          <a:p>
            <a:pPr eaLnBrk="1" hangingPunct="1">
              <a:lnSpc>
                <a:spcPct val="80000"/>
              </a:lnSpc>
            </a:pPr>
            <a:r>
              <a:rPr lang="en-US" sz="2000" b="1" i="1" dirty="0" smtClean="0">
                <a:solidFill>
                  <a:srgbClr val="663300"/>
                </a:solidFill>
              </a:rPr>
              <a:t>Top Skull &amp; Muzzle </a:t>
            </a:r>
            <a:r>
              <a:rPr lang="en-US" sz="2000" i="1" dirty="0" smtClean="0">
                <a:solidFill>
                  <a:srgbClr val="663300"/>
                </a:solidFill>
              </a:rPr>
              <a:t>roughly equal in length, slight bias to the muzzle</a:t>
            </a:r>
          </a:p>
          <a:p>
            <a:pPr eaLnBrk="1" hangingPunct="1">
              <a:lnSpc>
                <a:spcPct val="80000"/>
              </a:lnSpc>
            </a:pPr>
            <a:r>
              <a:rPr lang="en-US" sz="2000" b="1" i="1" dirty="0" smtClean="0">
                <a:solidFill>
                  <a:srgbClr val="663300"/>
                </a:solidFill>
              </a:rPr>
              <a:t>St</a:t>
            </a:r>
            <a:r>
              <a:rPr lang="en-US" sz="2000" b="1" i="1" dirty="0" smtClean="0">
                <a:solidFill>
                  <a:srgbClr val="663300"/>
                </a:solidFill>
                <a:latin typeface="+mn-lt"/>
                <a:ea typeface="+mn-ea"/>
                <a:cs typeface="+mn-cs"/>
              </a:rPr>
              <a:t>op</a:t>
            </a:r>
            <a:r>
              <a:rPr lang="en-US" sz="2000" i="1" dirty="0" smtClean="0">
                <a:solidFill>
                  <a:srgbClr val="663300"/>
                </a:solidFill>
                <a:latin typeface="+mn-lt"/>
                <a:ea typeface="+mn-ea"/>
                <a:cs typeface="+mn-cs"/>
              </a:rPr>
              <a:t> is moderate. </a:t>
            </a:r>
          </a:p>
          <a:p>
            <a:pPr eaLnBrk="1" hangingPunct="1">
              <a:lnSpc>
                <a:spcPct val="80000"/>
              </a:lnSpc>
            </a:pPr>
            <a:r>
              <a:rPr lang="en-US" sz="2000" b="1" i="1" dirty="0" smtClean="0">
                <a:solidFill>
                  <a:srgbClr val="663300"/>
                </a:solidFill>
              </a:rPr>
              <a:t>Muzzle</a:t>
            </a:r>
            <a:r>
              <a:rPr lang="en-US" sz="2000" i="1" dirty="0" smtClean="0">
                <a:solidFill>
                  <a:srgbClr val="663300"/>
                </a:solidFill>
              </a:rPr>
              <a:t> well-chiseled under the eyes, narrowing like a wedge</a:t>
            </a:r>
          </a:p>
          <a:p>
            <a:pPr eaLnBrk="1" hangingPunct="1">
              <a:lnSpc>
                <a:spcPct val="80000"/>
              </a:lnSpc>
            </a:pPr>
            <a:r>
              <a:rPr lang="en-US" sz="2000" b="1" i="1" dirty="0" smtClean="0">
                <a:solidFill>
                  <a:srgbClr val="663300"/>
                </a:solidFill>
              </a:rPr>
              <a:t>Planes</a:t>
            </a:r>
            <a:r>
              <a:rPr lang="en-US" sz="2000" i="1" dirty="0" smtClean="0">
                <a:solidFill>
                  <a:srgbClr val="663300"/>
                </a:solidFill>
              </a:rPr>
              <a:t> of the muzzle and topskull are </a:t>
            </a:r>
            <a:r>
              <a:rPr lang="en-US" sz="2000" b="1" i="1" dirty="0" smtClean="0">
                <a:solidFill>
                  <a:srgbClr val="663300"/>
                </a:solidFill>
              </a:rPr>
              <a:t>parallel</a:t>
            </a:r>
            <a:r>
              <a:rPr lang="en-US" sz="2000" i="1" dirty="0" smtClean="0">
                <a:solidFill>
                  <a:srgbClr val="663300"/>
                </a:solidFill>
              </a:rPr>
              <a:t>.</a:t>
            </a:r>
          </a:p>
          <a:p>
            <a:pPr eaLnBrk="1" hangingPunct="1">
              <a:lnSpc>
                <a:spcPct val="80000"/>
              </a:lnSpc>
            </a:pPr>
            <a:r>
              <a:rPr lang="en-US" sz="2000" b="1" i="1" dirty="0" smtClean="0">
                <a:solidFill>
                  <a:srgbClr val="663300"/>
                </a:solidFill>
              </a:rPr>
              <a:t>Mouth</a:t>
            </a:r>
            <a:r>
              <a:rPr lang="en-US" sz="2000" i="1" dirty="0" smtClean="0">
                <a:solidFill>
                  <a:srgbClr val="663300"/>
                </a:solidFill>
              </a:rPr>
              <a:t> is well-split</a:t>
            </a:r>
          </a:p>
          <a:p>
            <a:pPr eaLnBrk="1" hangingPunct="1">
              <a:lnSpc>
                <a:spcPct val="80000"/>
              </a:lnSpc>
            </a:pPr>
            <a:r>
              <a:rPr lang="en-US" sz="2000" b="1" i="1" dirty="0" smtClean="0">
                <a:solidFill>
                  <a:srgbClr val="663300"/>
                </a:solidFill>
              </a:rPr>
              <a:t>Lips</a:t>
            </a:r>
            <a:r>
              <a:rPr lang="en-US" sz="2000" i="1" dirty="0" smtClean="0">
                <a:solidFill>
                  <a:srgbClr val="663300"/>
                </a:solidFill>
              </a:rPr>
              <a:t> are thin, tight and strongly pigmented black</a:t>
            </a:r>
            <a:endParaRPr lang="en-US" sz="2200" i="1" dirty="0" smtClean="0"/>
          </a:p>
          <a:p>
            <a:pPr eaLnBrk="1" hangingPunct="1">
              <a:lnSpc>
                <a:spcPct val="80000"/>
              </a:lnSpc>
            </a:pPr>
            <a:endParaRPr lang="en-US" sz="2200" dirty="0" smtClean="0"/>
          </a:p>
          <a:p>
            <a:pPr eaLnBrk="1" hangingPunct="1">
              <a:lnSpc>
                <a:spcPct val="80000"/>
              </a:lnSpc>
              <a:buNone/>
            </a:pPr>
            <a:endParaRPr lang="en-US" sz="1800" dirty="0" smtClean="0"/>
          </a:p>
          <a:p>
            <a:pPr eaLnBrk="1" hangingPunct="1">
              <a:lnSpc>
                <a:spcPct val="80000"/>
              </a:lnSpc>
              <a:buNone/>
            </a:pPr>
            <a:endParaRPr lang="en-US" sz="1800" dirty="0" smtClean="0"/>
          </a:p>
          <a:p>
            <a:pPr eaLnBrk="1" hangingPunct="1">
              <a:lnSpc>
                <a:spcPct val="80000"/>
              </a:lnSpc>
              <a:buNone/>
            </a:pPr>
            <a:endParaRPr lang="en-US" sz="1800" dirty="0" smtClean="0"/>
          </a:p>
        </p:txBody>
      </p:sp>
      <p:pic>
        <p:nvPicPr>
          <p:cNvPr id="7170" name="Picture 2" descr="C:\Users\lfrie\OneDrive\Pictures\ABMC\DSC_0347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25793"/>
            <a:ext cx="3428999" cy="6038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Zygomatic-arch-pic"/>
          <p:cNvPicPr>
            <a:picLocks noChangeAspect="1" noChangeArrowheads="1"/>
          </p:cNvPicPr>
          <p:nvPr/>
        </p:nvPicPr>
        <p:blipFill>
          <a:blip r:embed="rId3" cstate="print"/>
          <a:srcRect/>
          <a:stretch>
            <a:fillRect/>
          </a:stretch>
        </p:blipFill>
        <p:spPr bwMode="auto">
          <a:xfrm>
            <a:off x="4038600" y="1905000"/>
            <a:ext cx="4800600" cy="4766064"/>
          </a:xfrm>
          <a:prstGeom prst="rect">
            <a:avLst/>
          </a:prstGeom>
          <a:noFill/>
          <a:ln w="9525">
            <a:noFill/>
            <a:miter lim="800000"/>
            <a:headEnd/>
            <a:tailEnd/>
          </a:ln>
        </p:spPr>
      </p:pic>
      <p:pic>
        <p:nvPicPr>
          <p:cNvPr id="53252" name="Picture 4" descr="Zygomatic Arch"/>
          <p:cNvPicPr>
            <a:picLocks noChangeAspect="1" noChangeArrowheads="1"/>
          </p:cNvPicPr>
          <p:nvPr/>
        </p:nvPicPr>
        <p:blipFill>
          <a:blip r:embed="rId4" cstate="print"/>
          <a:srcRect/>
          <a:stretch>
            <a:fillRect/>
          </a:stretch>
        </p:blipFill>
        <p:spPr bwMode="auto">
          <a:xfrm>
            <a:off x="457200" y="3048000"/>
            <a:ext cx="3429000" cy="2362200"/>
          </a:xfrm>
          <a:prstGeom prst="rect">
            <a:avLst/>
          </a:prstGeom>
          <a:noFill/>
          <a:ln w="9525">
            <a:noFill/>
            <a:miter lim="800000"/>
            <a:headEnd/>
            <a:tailEnd/>
          </a:ln>
        </p:spPr>
      </p:pic>
      <p:sp>
        <p:nvSpPr>
          <p:cNvPr id="6" name="Title 5"/>
          <p:cNvSpPr>
            <a:spLocks noGrp="1"/>
          </p:cNvSpPr>
          <p:nvPr>
            <p:ph type="title"/>
          </p:nvPr>
        </p:nvSpPr>
        <p:spPr>
          <a:xfrm>
            <a:off x="304800" y="685800"/>
            <a:ext cx="8534400" cy="1447800"/>
          </a:xfrm>
        </p:spPr>
        <p:txBody>
          <a:bodyPr/>
          <a:lstStyle/>
          <a:p>
            <a:pPr algn="l" eaLnBrk="1" hangingPunct="1">
              <a:spcBef>
                <a:spcPct val="50000"/>
              </a:spcBef>
            </a:pPr>
            <a:r>
              <a:rPr lang="en-US" b="1" dirty="0" smtClean="0">
                <a:latin typeface="Trebuchet MS" pitchFamily="34" charset="0"/>
              </a:rPr>
              <a:t>Chiseling</a:t>
            </a:r>
            <a:r>
              <a:rPr lang="en-US" sz="6000" dirty="0" smtClean="0">
                <a:latin typeface="Trebuchet MS" pitchFamily="34" charset="0"/>
              </a:rPr>
              <a:t/>
            </a:r>
            <a:br>
              <a:rPr lang="en-US" sz="6000" dirty="0" smtClean="0">
                <a:latin typeface="Trebuchet MS" pitchFamily="34" charset="0"/>
              </a:rPr>
            </a:br>
            <a:r>
              <a:rPr lang="en-US" sz="2800" dirty="0" smtClean="0">
                <a:latin typeface="+mn-lt"/>
              </a:rPr>
              <a:t>Zygomatic arch is kept tight to the head and does not bow out. Cheeks are flat and clean.</a:t>
            </a:r>
            <a:r>
              <a:rPr lang="en-US" dirty="0" smtClean="0"/>
              <a:t/>
            </a:r>
            <a:br>
              <a:rPr lang="en-US" dirty="0" smtClean="0"/>
            </a:br>
            <a:endParaRPr lang="en-US" dirty="0"/>
          </a:p>
        </p:txBody>
      </p:sp>
    </p:spTree>
  </p:cSld>
  <p:clrMapOvr>
    <a:masterClrMapping/>
  </p:clrMapOvr>
  <p:transition spd="med">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53006"/>
          </a:xfrm>
        </p:spPr>
        <p:txBody>
          <a:bodyPr/>
          <a:lstStyle/>
          <a:p>
            <a:pPr algn="l"/>
            <a:r>
              <a:rPr lang="en-US" sz="4000" dirty="0" smtClean="0">
                <a:latin typeface="Trebuchet MS" panose="020B0603020202020204" pitchFamily="34" charset="0"/>
              </a:rPr>
              <a:t>Eyes </a:t>
            </a:r>
            <a:r>
              <a:rPr lang="en-US" sz="2400" i="1" dirty="0" smtClean="0">
                <a:solidFill>
                  <a:srgbClr val="663300"/>
                </a:solidFill>
              </a:rPr>
              <a:t>“The eyes </a:t>
            </a:r>
            <a:r>
              <a:rPr lang="en-US" sz="2400" i="1" dirty="0">
                <a:solidFill>
                  <a:srgbClr val="663300"/>
                </a:solidFill>
              </a:rPr>
              <a:t>radiate attentiveness and readiness for </a:t>
            </a:r>
            <a:r>
              <a:rPr lang="en-US" sz="2400" i="1" dirty="0" smtClean="0">
                <a:solidFill>
                  <a:srgbClr val="663300"/>
                </a:solidFill>
              </a:rPr>
              <a:t>action. The </a:t>
            </a:r>
            <a:r>
              <a:rPr lang="en-US" sz="2400" i="1" dirty="0">
                <a:solidFill>
                  <a:srgbClr val="663300"/>
                </a:solidFill>
              </a:rPr>
              <a:t>eyes are of medium size, neither protruding </a:t>
            </a:r>
            <a:r>
              <a:rPr lang="en-US" sz="2400" i="1" dirty="0" smtClean="0">
                <a:solidFill>
                  <a:srgbClr val="663300"/>
                </a:solidFill>
              </a:rPr>
              <a:t>nor sunken</a:t>
            </a:r>
            <a:r>
              <a:rPr lang="en-US" sz="2400" i="1" dirty="0">
                <a:solidFill>
                  <a:srgbClr val="663300"/>
                </a:solidFill>
              </a:rPr>
              <a:t>, slightly almond shaped, and obliquely </a:t>
            </a:r>
            <a:r>
              <a:rPr lang="en-US" sz="2400" i="1" dirty="0" smtClean="0">
                <a:solidFill>
                  <a:srgbClr val="663300"/>
                </a:solidFill>
              </a:rPr>
              <a:t>set. They </a:t>
            </a:r>
            <a:r>
              <a:rPr lang="en-US" sz="2400" i="1" dirty="0">
                <a:solidFill>
                  <a:srgbClr val="663300"/>
                </a:solidFill>
              </a:rPr>
              <a:t>are brown, preferably dark brown with </a:t>
            </a:r>
            <a:r>
              <a:rPr lang="en-US" sz="2400" i="1" dirty="0" smtClean="0">
                <a:solidFill>
                  <a:srgbClr val="663300"/>
                </a:solidFill>
              </a:rPr>
              <a:t>black </a:t>
            </a:r>
            <a:r>
              <a:rPr lang="en-US" sz="2400" i="1" dirty="0">
                <a:solidFill>
                  <a:srgbClr val="663300"/>
                </a:solidFill>
              </a:rPr>
              <a:t>rimmed upper and lower eyelids. </a:t>
            </a:r>
            <a:r>
              <a:rPr lang="en-US" sz="2400" i="1" dirty="0" smtClean="0">
                <a:solidFill>
                  <a:srgbClr val="663300"/>
                </a:solidFill>
              </a:rPr>
              <a:t>Light </a:t>
            </a:r>
            <a:r>
              <a:rPr lang="en-US" sz="2400" i="1" dirty="0">
                <a:solidFill>
                  <a:srgbClr val="663300"/>
                </a:solidFill>
              </a:rPr>
              <a:t>eyes are </a:t>
            </a:r>
            <a:r>
              <a:rPr lang="en-US" sz="2400" i="1" dirty="0" smtClean="0">
                <a:solidFill>
                  <a:srgbClr val="663300"/>
                </a:solidFill>
              </a:rPr>
              <a:t>a fault.”</a:t>
            </a:r>
            <a:endParaRPr lang="en-US" sz="2400" i="1" dirty="0">
              <a:solidFill>
                <a:srgbClr val="663300"/>
              </a:solidFill>
            </a:endParaRPr>
          </a:p>
        </p:txBody>
      </p:sp>
      <p:pic>
        <p:nvPicPr>
          <p:cNvPr id="6" name="Picture 3" descr="C:\Users\Friedow\Pictures\National d'Elevage\DSC_0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940" y="2460072"/>
            <a:ext cx="3120651" cy="40662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lfrie\OneDrive\Pictures\ABMC\DSC_105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4353" y="2460072"/>
            <a:ext cx="3130566" cy="406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924584"/>
      </p:ext>
    </p:extLst>
  </p:cSld>
  <p:clrMapOvr>
    <a:masterClrMapping/>
  </p:clrMapOvr>
  <p:transition spd="med">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383" y="376607"/>
            <a:ext cx="6962162" cy="707886"/>
          </a:xfrm>
          <a:prstGeom prst="rect">
            <a:avLst/>
          </a:prstGeom>
          <a:noFill/>
        </p:spPr>
        <p:txBody>
          <a:bodyPr wrap="none" rtlCol="0">
            <a:spAutoFit/>
          </a:bodyPr>
          <a:lstStyle/>
          <a:p>
            <a:r>
              <a:rPr lang="en-US" sz="4000" dirty="0" smtClean="0">
                <a:latin typeface="Trebuchet MS" panose="020B0603020202020204" pitchFamily="34" charset="0"/>
              </a:rPr>
              <a:t>Eyes  </a:t>
            </a:r>
            <a:r>
              <a:rPr lang="en-US" sz="2400" i="1" dirty="0" smtClean="0">
                <a:solidFill>
                  <a:srgbClr val="663300"/>
                </a:solidFill>
                <a:latin typeface="+mn-lt"/>
              </a:rPr>
              <a:t>“The gaze is intelligent and questioning”</a:t>
            </a:r>
            <a:endParaRPr lang="en-US" sz="4000" dirty="0">
              <a:latin typeface="Trebuchet MS" panose="020B0603020202020204" pitchFamily="34" charset="0"/>
            </a:endParaRPr>
          </a:p>
        </p:txBody>
      </p:sp>
      <p:pic>
        <p:nvPicPr>
          <p:cNvPr id="11266" name="Picture 2" descr="C:\Users\Friedow\Pictures\ABMC 2021\DSC_02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86" y="1828800"/>
            <a:ext cx="3917498" cy="440893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Friedow\Pictures\ABMC 2021\DSC_02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799" y="1295400"/>
            <a:ext cx="4399823" cy="441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979771"/>
      </p:ext>
    </p:extLst>
  </p:cSld>
  <p:clrMapOvr>
    <a:masterClrMapping/>
  </p:clrMapOvr>
  <p:transition spd="med">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Friedow\Pictures\ABMC\his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1999"/>
            <a:ext cx="8165072"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508394"/>
      </p:ext>
    </p:extLst>
  </p:cSld>
  <p:clrMapOvr>
    <a:masterClrMapping/>
  </p:clrMapOvr>
  <p:transition spd="med">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67000" cy="944562"/>
          </a:xfrm>
        </p:spPr>
        <p:txBody>
          <a:bodyPr/>
          <a:lstStyle/>
          <a:p>
            <a:r>
              <a:rPr lang="en-US" sz="4000" dirty="0" smtClean="0">
                <a:latin typeface="Trebuchet MS" panose="020B0603020202020204" pitchFamily="34" charset="0"/>
              </a:rPr>
              <a:t>Eye Faults</a:t>
            </a:r>
            <a:endParaRPr lang="en-US" sz="4000" dirty="0">
              <a:latin typeface="Trebuchet MS" panose="020B0603020202020204" pitchFamily="34" charset="0"/>
            </a:endParaRPr>
          </a:p>
        </p:txBody>
      </p:sp>
      <p:pic>
        <p:nvPicPr>
          <p:cNvPr id="21506" name="Picture 2" descr="C:\Users\Friedow\Pictures\ABMC\Zeel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819400"/>
            <a:ext cx="2644902" cy="3682598"/>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Friedow\Pictures\ABMC\ey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2392569" cy="29126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Friedows\Pictures\ABMC\Malinois  (5).JPG"/>
          <p:cNvPicPr>
            <a:picLocks noChangeAspect="1" noChangeArrowheads="1"/>
          </p:cNvPicPr>
          <p:nvPr/>
        </p:nvPicPr>
        <p:blipFill>
          <a:blip r:embed="rId4" cstate="print"/>
          <a:srcRect/>
          <a:stretch>
            <a:fillRect/>
          </a:stretch>
        </p:blipFill>
        <p:spPr bwMode="auto">
          <a:xfrm>
            <a:off x="762000" y="1676400"/>
            <a:ext cx="3291968" cy="4700931"/>
          </a:xfrm>
          <a:prstGeom prst="rect">
            <a:avLst/>
          </a:prstGeom>
          <a:noFill/>
        </p:spPr>
      </p:pic>
    </p:spTree>
    <p:extLst>
      <p:ext uri="{BB962C8B-B14F-4D97-AF65-F5344CB8AC3E}">
        <p14:creationId xmlns:p14="http://schemas.microsoft.com/office/powerpoint/2010/main" val="4046220379"/>
      </p:ext>
    </p:extLst>
  </p:cSld>
  <p:clrMapOvr>
    <a:masterClrMapping/>
  </p:clrMapOvr>
  <p:transition spd="med">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title"/>
          </p:nvPr>
        </p:nvSpPr>
        <p:spPr>
          <a:xfrm>
            <a:off x="533400" y="685800"/>
            <a:ext cx="4114800" cy="609600"/>
          </a:xfrm>
        </p:spPr>
        <p:txBody>
          <a:bodyPr/>
          <a:lstStyle/>
          <a:p>
            <a:pPr algn="l" eaLnBrk="1" hangingPunct="1"/>
            <a:r>
              <a:rPr lang="en-US" sz="4800" b="1" dirty="0" smtClean="0">
                <a:latin typeface="Trebuchet MS" pitchFamily="34" charset="0"/>
              </a:rPr>
              <a:t>Ears</a:t>
            </a:r>
            <a:endParaRPr lang="en-US" sz="4800" dirty="0" smtClean="0">
              <a:latin typeface="Trebuchet MS" pitchFamily="34" charset="0"/>
            </a:endParaRPr>
          </a:p>
        </p:txBody>
      </p:sp>
      <p:sp>
        <p:nvSpPr>
          <p:cNvPr id="62468" name="Rectangle 4"/>
          <p:cNvSpPr>
            <a:spLocks noGrp="1" noChangeArrowheads="1"/>
          </p:cNvSpPr>
          <p:nvPr>
            <p:ph type="body" idx="1"/>
          </p:nvPr>
        </p:nvSpPr>
        <p:spPr>
          <a:xfrm>
            <a:off x="506776" y="1752600"/>
            <a:ext cx="4267200" cy="4724400"/>
          </a:xfrm>
        </p:spPr>
        <p:txBody>
          <a:bodyPr/>
          <a:lstStyle/>
          <a:p>
            <a:pPr marL="0" indent="0">
              <a:buNone/>
            </a:pPr>
            <a:r>
              <a:rPr lang="en-US" sz="2400" i="1" dirty="0" smtClean="0">
                <a:solidFill>
                  <a:srgbClr val="663300"/>
                </a:solidFill>
              </a:rPr>
              <a:t>“The </a:t>
            </a:r>
            <a:r>
              <a:rPr lang="en-US" sz="2400" i="1" dirty="0">
                <a:solidFill>
                  <a:srgbClr val="663300"/>
                </a:solidFill>
              </a:rPr>
              <a:t>ears </a:t>
            </a:r>
            <a:r>
              <a:rPr lang="en-US" sz="2400" i="1" dirty="0" smtClean="0">
                <a:solidFill>
                  <a:srgbClr val="663300"/>
                </a:solidFill>
              </a:rPr>
              <a:t>are rather </a:t>
            </a:r>
            <a:r>
              <a:rPr lang="en-US" sz="2400" i="1" dirty="0">
                <a:solidFill>
                  <a:srgbClr val="663300"/>
                </a:solidFill>
              </a:rPr>
              <a:t>small, set high and distinctly </a:t>
            </a:r>
            <a:r>
              <a:rPr lang="en-US" sz="2400" i="1" dirty="0" smtClean="0">
                <a:solidFill>
                  <a:srgbClr val="663300"/>
                </a:solidFill>
              </a:rPr>
              <a:t>triangular with </a:t>
            </a:r>
            <a:r>
              <a:rPr lang="en-US" sz="2400" i="1" dirty="0">
                <a:solidFill>
                  <a:srgbClr val="663300"/>
                </a:solidFill>
              </a:rPr>
              <a:t>a well-cupped outer ear and pointed tips.</a:t>
            </a:r>
          </a:p>
          <a:p>
            <a:pPr marL="0" indent="0">
              <a:buNone/>
            </a:pPr>
            <a:r>
              <a:rPr lang="en-US" sz="2400" i="1" dirty="0">
                <a:solidFill>
                  <a:srgbClr val="663300"/>
                </a:solidFill>
              </a:rPr>
              <a:t>They should be stiff and carried upright </a:t>
            </a:r>
            <a:r>
              <a:rPr lang="en-US" sz="2400" i="1" dirty="0" smtClean="0">
                <a:solidFill>
                  <a:srgbClr val="663300"/>
                </a:solidFill>
              </a:rPr>
              <a:t>and vertical </a:t>
            </a:r>
            <a:r>
              <a:rPr lang="en-US" sz="2400" i="1" dirty="0">
                <a:solidFill>
                  <a:srgbClr val="663300"/>
                </a:solidFill>
              </a:rPr>
              <a:t>when the dog is alert</a:t>
            </a:r>
            <a:r>
              <a:rPr lang="en-US" sz="2400" i="1" dirty="0" smtClean="0"/>
              <a:t>.</a:t>
            </a:r>
          </a:p>
          <a:p>
            <a:pPr eaLnBrk="1" hangingPunct="1">
              <a:lnSpc>
                <a:spcPct val="90000"/>
              </a:lnSpc>
              <a:buNone/>
            </a:pPr>
            <a:r>
              <a:rPr lang="en-US" sz="2400" i="1" dirty="0" smtClean="0">
                <a:solidFill>
                  <a:srgbClr val="CC3300"/>
                </a:solidFill>
              </a:rPr>
              <a:t>Ears hanging as on a hound or semi-prick are a DQ.”</a:t>
            </a:r>
          </a:p>
        </p:txBody>
      </p:sp>
      <p:pic>
        <p:nvPicPr>
          <p:cNvPr id="17411" name="Picture 3" descr="C:\Users\Friedow\Pictures\ABMC\19396793_1397317390303399_690207800996115651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96014"/>
            <a:ext cx="3992309" cy="5980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570181" y="533400"/>
            <a:ext cx="3441700" cy="762000"/>
          </a:xfrm>
        </p:spPr>
        <p:txBody>
          <a:bodyPr/>
          <a:lstStyle/>
          <a:p>
            <a:pPr eaLnBrk="1" hangingPunct="1"/>
            <a:r>
              <a:rPr lang="en-US" b="1" dirty="0" smtClean="0">
                <a:latin typeface="Trebuchet MS" pitchFamily="34" charset="0"/>
              </a:rPr>
              <a:t>Good Ears</a:t>
            </a:r>
            <a:endParaRPr lang="en-US" dirty="0" smtClean="0">
              <a:latin typeface="Trebuchet MS" pitchFamily="34" charset="0"/>
            </a:endParaRPr>
          </a:p>
        </p:txBody>
      </p:sp>
      <p:pic>
        <p:nvPicPr>
          <p:cNvPr id="13" name="Picture 4" descr="parishd"/>
          <p:cNvPicPr>
            <a:picLocks noChangeAspect="1" noChangeArrowheads="1"/>
          </p:cNvPicPr>
          <p:nvPr/>
        </p:nvPicPr>
        <p:blipFill>
          <a:blip r:embed="rId3" cstate="print"/>
          <a:srcRect l="15143" t="8055" r="11143" b="31325"/>
          <a:stretch>
            <a:fillRect/>
          </a:stretch>
        </p:blipFill>
        <p:spPr bwMode="auto">
          <a:xfrm>
            <a:off x="4267200" y="533400"/>
            <a:ext cx="1800443" cy="2365375"/>
          </a:xfrm>
          <a:prstGeom prst="rect">
            <a:avLst/>
          </a:prstGeom>
          <a:noFill/>
          <a:ln w="19050">
            <a:solidFill>
              <a:schemeClr val="tx1"/>
            </a:solidFill>
            <a:miter lim="800000"/>
            <a:headEnd/>
            <a:tailEnd/>
          </a:ln>
        </p:spPr>
      </p:pic>
      <p:pic>
        <p:nvPicPr>
          <p:cNvPr id="64519" name="Picture 7" descr="C:\Users\Friedows\Pictures\ABMC\Malinois  (24).jpg"/>
          <p:cNvPicPr>
            <a:picLocks noChangeAspect="1" noChangeArrowheads="1"/>
          </p:cNvPicPr>
          <p:nvPr/>
        </p:nvPicPr>
        <p:blipFill>
          <a:blip r:embed="rId4" cstate="print"/>
          <a:srcRect/>
          <a:stretch>
            <a:fillRect/>
          </a:stretch>
        </p:blipFill>
        <p:spPr bwMode="auto">
          <a:xfrm>
            <a:off x="6616459" y="341806"/>
            <a:ext cx="2181763" cy="2895600"/>
          </a:xfrm>
          <a:prstGeom prst="rect">
            <a:avLst/>
          </a:prstGeom>
          <a:noFill/>
        </p:spPr>
      </p:pic>
      <p:pic>
        <p:nvPicPr>
          <p:cNvPr id="6" name="Picture 2" descr="C:\Users\Friedow\Pictures\ABMC\ShowsgtMal\MaleHea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447800"/>
            <a:ext cx="3227439"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Friedow\Pictures\ABMC\Femhe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593" y="2872151"/>
            <a:ext cx="3086100" cy="382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04800" y="762000"/>
            <a:ext cx="8001000" cy="609600"/>
          </a:xfrm>
        </p:spPr>
        <p:txBody>
          <a:bodyPr/>
          <a:lstStyle/>
          <a:p>
            <a:pPr algn="l" eaLnBrk="1" hangingPunct="1"/>
            <a:r>
              <a:rPr lang="en-US" b="1" dirty="0" smtClean="0">
                <a:latin typeface="Trebuchet MS" pitchFamily="34" charset="0"/>
              </a:rPr>
              <a:t>Ear Faults</a:t>
            </a:r>
            <a:endParaRPr lang="en-US" dirty="0" smtClean="0">
              <a:latin typeface="Trebuchet MS" pitchFamily="34" charset="0"/>
            </a:endParaRPr>
          </a:p>
        </p:txBody>
      </p:sp>
      <p:pic>
        <p:nvPicPr>
          <p:cNvPr id="65541" name="Picture 5" descr="EarsTooBig"/>
          <p:cNvPicPr>
            <a:picLocks noChangeAspect="1" noChangeArrowheads="1"/>
          </p:cNvPicPr>
          <p:nvPr/>
        </p:nvPicPr>
        <p:blipFill>
          <a:blip r:embed="rId3" cstate="print">
            <a:lum contrast="-6000"/>
          </a:blip>
          <a:srcRect/>
          <a:stretch>
            <a:fillRect/>
          </a:stretch>
        </p:blipFill>
        <p:spPr bwMode="auto">
          <a:xfrm>
            <a:off x="6248400" y="495318"/>
            <a:ext cx="2590800" cy="4292619"/>
          </a:xfrm>
          <a:prstGeom prst="rect">
            <a:avLst/>
          </a:prstGeom>
          <a:noFill/>
          <a:ln w="25400">
            <a:solidFill>
              <a:schemeClr val="tx1"/>
            </a:solidFill>
            <a:miter lim="800000"/>
            <a:headEnd/>
            <a:tailEnd/>
          </a:ln>
        </p:spPr>
      </p:pic>
      <p:pic>
        <p:nvPicPr>
          <p:cNvPr id="19458" name="Picture 2" descr="C:\Users\Friedow\Pictures\ABMC\poorea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74" y="2641628"/>
            <a:ext cx="3078126"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Friedow\Pictures\ABMC\poorear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597421"/>
            <a:ext cx="2895600" cy="39270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33400" y="320675"/>
            <a:ext cx="7315200" cy="974725"/>
          </a:xfrm>
        </p:spPr>
        <p:txBody>
          <a:bodyPr/>
          <a:lstStyle/>
          <a:p>
            <a:pPr algn="l" eaLnBrk="1" hangingPunct="1"/>
            <a:r>
              <a:rPr lang="en-US" b="1" dirty="0" smtClean="0">
                <a:latin typeface="Trebuchet MS" pitchFamily="34" charset="0"/>
              </a:rPr>
              <a:t>Skull &amp; Muzzle</a:t>
            </a:r>
            <a:endParaRPr lang="en-US" dirty="0" smtClean="0">
              <a:latin typeface="Trebuchet MS" pitchFamily="34" charset="0"/>
            </a:endParaRPr>
          </a:p>
        </p:txBody>
      </p:sp>
      <p:sp>
        <p:nvSpPr>
          <p:cNvPr id="54276" name="Rectangle 4"/>
          <p:cNvSpPr>
            <a:spLocks noChangeArrowheads="1"/>
          </p:cNvSpPr>
          <p:nvPr/>
        </p:nvSpPr>
        <p:spPr bwMode="auto">
          <a:xfrm>
            <a:off x="4572000" y="1752600"/>
            <a:ext cx="4235986" cy="3785652"/>
          </a:xfrm>
          <a:prstGeom prst="rect">
            <a:avLst/>
          </a:prstGeom>
          <a:noFill/>
          <a:ln w="9525">
            <a:noFill/>
            <a:miter lim="800000"/>
            <a:headEnd/>
            <a:tailEnd/>
          </a:ln>
        </p:spPr>
        <p:txBody>
          <a:bodyPr wrap="square">
            <a:spAutoFit/>
          </a:bodyPr>
          <a:lstStyle/>
          <a:p>
            <a:r>
              <a:rPr lang="en-US" sz="2400" i="1" dirty="0" smtClean="0">
                <a:solidFill>
                  <a:srgbClr val="663300"/>
                </a:solidFill>
              </a:rPr>
              <a:t>“Skull </a:t>
            </a:r>
            <a:r>
              <a:rPr lang="en-US" sz="2400" i="1" dirty="0">
                <a:solidFill>
                  <a:srgbClr val="663300"/>
                </a:solidFill>
              </a:rPr>
              <a:t>and muzzle are roughly equal in length, </a:t>
            </a:r>
            <a:r>
              <a:rPr lang="en-US" sz="2400" i="1" dirty="0" smtClean="0">
                <a:solidFill>
                  <a:srgbClr val="663300"/>
                </a:solidFill>
              </a:rPr>
              <a:t>with at </a:t>
            </a:r>
            <a:r>
              <a:rPr lang="en-US" sz="2400" i="1" dirty="0">
                <a:solidFill>
                  <a:srgbClr val="663300"/>
                </a:solidFill>
              </a:rPr>
              <a:t>the most a very slight bias in favor of </a:t>
            </a:r>
            <a:r>
              <a:rPr lang="en-US" sz="2400" i="1" dirty="0" smtClean="0">
                <a:solidFill>
                  <a:srgbClr val="663300"/>
                </a:solidFill>
              </a:rPr>
              <a:t>the muzzle</a:t>
            </a:r>
            <a:r>
              <a:rPr lang="en-US" sz="2400" i="1" dirty="0">
                <a:solidFill>
                  <a:srgbClr val="663300"/>
                </a:solidFill>
              </a:rPr>
              <a:t>. </a:t>
            </a:r>
            <a:endParaRPr lang="en-US" sz="2400" i="1" dirty="0" smtClean="0">
              <a:solidFill>
                <a:srgbClr val="663300"/>
              </a:solidFill>
            </a:endParaRPr>
          </a:p>
          <a:p>
            <a:r>
              <a:rPr lang="en-US" sz="2400" i="1" dirty="0" smtClean="0">
                <a:solidFill>
                  <a:srgbClr val="663300"/>
                </a:solidFill>
              </a:rPr>
              <a:t>The </a:t>
            </a:r>
            <a:r>
              <a:rPr lang="en-US" sz="2400" i="1" dirty="0">
                <a:solidFill>
                  <a:srgbClr val="663300"/>
                </a:solidFill>
              </a:rPr>
              <a:t>top skull is of medium width, </a:t>
            </a:r>
            <a:r>
              <a:rPr lang="en-US" sz="2400" i="1" dirty="0" smtClean="0">
                <a:solidFill>
                  <a:srgbClr val="663300"/>
                </a:solidFill>
              </a:rPr>
              <a:t>in proportion </a:t>
            </a:r>
            <a:r>
              <a:rPr lang="en-US" sz="2400" i="1" dirty="0">
                <a:solidFill>
                  <a:srgbClr val="663300"/>
                </a:solidFill>
              </a:rPr>
              <a:t>with the length of the head, with </a:t>
            </a:r>
            <a:r>
              <a:rPr lang="en-US" sz="2400" i="1" dirty="0" smtClean="0">
                <a:solidFill>
                  <a:srgbClr val="663300"/>
                </a:solidFill>
              </a:rPr>
              <a:t>a forehead </a:t>
            </a:r>
            <a:r>
              <a:rPr lang="en-US" sz="2400" i="1" dirty="0">
                <a:solidFill>
                  <a:srgbClr val="663300"/>
                </a:solidFill>
              </a:rPr>
              <a:t>flat rather than round, frontal groove not</a:t>
            </a:r>
          </a:p>
          <a:p>
            <a:r>
              <a:rPr lang="en-US" sz="2400" i="1" dirty="0">
                <a:solidFill>
                  <a:srgbClr val="663300"/>
                </a:solidFill>
              </a:rPr>
              <a:t>very pronounced;</a:t>
            </a:r>
            <a:r>
              <a:rPr lang="en-US" sz="2400" b="1" i="1" dirty="0" smtClean="0">
                <a:solidFill>
                  <a:srgbClr val="663300"/>
                </a:solidFill>
              </a:rPr>
              <a:t> “       </a:t>
            </a:r>
            <a:endParaRPr lang="en-US" sz="2400" b="1" i="1" dirty="0">
              <a:solidFill>
                <a:srgbClr val="663300"/>
              </a:solidFill>
            </a:endParaRPr>
          </a:p>
        </p:txBody>
      </p:sp>
      <p:pic>
        <p:nvPicPr>
          <p:cNvPr id="2050" name="Picture 2" descr="C:\Users\Friedow\Pictures\ABMC\DSC_00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1600200"/>
            <a:ext cx="3778689"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457200"/>
            <a:ext cx="5181600" cy="685800"/>
          </a:xfrm>
        </p:spPr>
        <p:txBody>
          <a:bodyPr/>
          <a:lstStyle/>
          <a:p>
            <a:pPr algn="l" eaLnBrk="1" hangingPunct="1"/>
            <a:r>
              <a:rPr lang="en-US" b="1" dirty="0" smtClean="0">
                <a:latin typeface="Trebuchet MS" pitchFamily="34" charset="0"/>
              </a:rPr>
              <a:t>Skull &amp; Muzzle </a:t>
            </a:r>
            <a:endParaRPr lang="en-US" dirty="0" smtClean="0">
              <a:latin typeface="Trebuchet MS" pitchFamily="34" charset="0"/>
            </a:endParaRPr>
          </a:p>
        </p:txBody>
      </p:sp>
      <p:pic>
        <p:nvPicPr>
          <p:cNvPr id="7170" name="Picture 2" descr="C:\Users\Friedow\Pictures\NE 2019\DSC_08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74547"/>
            <a:ext cx="3657600" cy="516425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lfrie\OneDrive\Pictures\NE 2021\DSC_03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50282"/>
            <a:ext cx="3505200" cy="4877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457200" y="457200"/>
            <a:ext cx="4038600" cy="762000"/>
          </a:xfrm>
        </p:spPr>
        <p:txBody>
          <a:bodyPr/>
          <a:lstStyle/>
          <a:p>
            <a:pPr algn="l" eaLnBrk="1" hangingPunct="1"/>
            <a:r>
              <a:rPr lang="en-US" b="1" dirty="0" smtClean="0">
                <a:latin typeface="Trebuchet MS" pitchFamily="34" charset="0"/>
              </a:rPr>
              <a:t>Head Planes</a:t>
            </a:r>
            <a:endParaRPr lang="en-US" dirty="0" smtClean="0">
              <a:latin typeface="Trebuchet MS" pitchFamily="34" charset="0"/>
            </a:endParaRPr>
          </a:p>
        </p:txBody>
      </p:sp>
      <p:pic>
        <p:nvPicPr>
          <p:cNvPr id="57350" name="Picture 6" descr="C:\Users\Friedows\Pictures\ABMC\dogside.jpg"/>
          <p:cNvPicPr>
            <a:picLocks noChangeAspect="1" noChangeArrowheads="1"/>
          </p:cNvPicPr>
          <p:nvPr/>
        </p:nvPicPr>
        <p:blipFill>
          <a:blip r:embed="rId3" cstate="print"/>
          <a:srcRect/>
          <a:stretch>
            <a:fillRect/>
          </a:stretch>
        </p:blipFill>
        <p:spPr bwMode="auto">
          <a:xfrm>
            <a:off x="457200" y="1600199"/>
            <a:ext cx="3657600" cy="4851423"/>
          </a:xfrm>
          <a:prstGeom prst="rect">
            <a:avLst/>
          </a:prstGeom>
          <a:noFill/>
        </p:spPr>
      </p:pic>
      <p:sp>
        <p:nvSpPr>
          <p:cNvPr id="2" name="TextBox 1"/>
          <p:cNvSpPr txBox="1"/>
          <p:nvPr/>
        </p:nvSpPr>
        <p:spPr>
          <a:xfrm>
            <a:off x="4267200" y="4761744"/>
            <a:ext cx="4572000" cy="1569660"/>
          </a:xfrm>
          <a:prstGeom prst="rect">
            <a:avLst/>
          </a:prstGeom>
          <a:noFill/>
        </p:spPr>
        <p:txBody>
          <a:bodyPr wrap="square" rtlCol="0">
            <a:spAutoFit/>
          </a:bodyPr>
          <a:lstStyle/>
          <a:p>
            <a:r>
              <a:rPr lang="en-US" sz="2400" i="1" dirty="0" smtClean="0">
                <a:solidFill>
                  <a:srgbClr val="663300"/>
                </a:solidFill>
              </a:rPr>
              <a:t>“in </a:t>
            </a:r>
            <a:r>
              <a:rPr lang="en-US" sz="2400" i="1" dirty="0">
                <a:solidFill>
                  <a:srgbClr val="663300"/>
                </a:solidFill>
              </a:rPr>
              <a:t>profile, the head planes are</a:t>
            </a:r>
          </a:p>
          <a:p>
            <a:r>
              <a:rPr lang="en-US" sz="2400" i="1" dirty="0">
                <a:solidFill>
                  <a:srgbClr val="663300"/>
                </a:solidFill>
              </a:rPr>
              <a:t>parallel; occipital crest, brow </a:t>
            </a:r>
            <a:r>
              <a:rPr lang="en-US" sz="2400" i="1" dirty="0" smtClean="0">
                <a:solidFill>
                  <a:srgbClr val="663300"/>
                </a:solidFill>
              </a:rPr>
              <a:t>ridges and zygomatic </a:t>
            </a:r>
            <a:r>
              <a:rPr lang="en-US" sz="2400" i="1" dirty="0">
                <a:solidFill>
                  <a:srgbClr val="663300"/>
                </a:solidFill>
              </a:rPr>
              <a:t>arches not </a:t>
            </a:r>
            <a:r>
              <a:rPr lang="en-US" sz="2400" i="1" dirty="0" smtClean="0">
                <a:solidFill>
                  <a:srgbClr val="663300"/>
                </a:solidFill>
              </a:rPr>
              <a:t>prominent.”</a:t>
            </a:r>
            <a:endParaRPr lang="en-US" sz="2400" i="1" dirty="0">
              <a:solidFill>
                <a:srgbClr val="663300"/>
              </a:solidFill>
            </a:endParaRPr>
          </a:p>
        </p:txBody>
      </p:sp>
      <p:pic>
        <p:nvPicPr>
          <p:cNvPr id="11266" name="Picture 2" descr="C:\Users\lfrie\OneDrive\Pictures\NE 2021\DSC_03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69088"/>
            <a:ext cx="3048000" cy="4091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33400" y="457200"/>
            <a:ext cx="7208838" cy="762000"/>
          </a:xfrm>
        </p:spPr>
        <p:txBody>
          <a:bodyPr/>
          <a:lstStyle/>
          <a:p>
            <a:pPr algn="l" eaLnBrk="1" hangingPunct="1"/>
            <a:r>
              <a:rPr lang="en-US" b="1" dirty="0" smtClean="0">
                <a:latin typeface="Trebuchet MS" pitchFamily="34" charset="0"/>
              </a:rPr>
              <a:t>Parallel Planes</a:t>
            </a:r>
            <a:r>
              <a:rPr lang="en-US" dirty="0" smtClean="0"/>
              <a:t> </a:t>
            </a:r>
          </a:p>
        </p:txBody>
      </p:sp>
      <p:pic>
        <p:nvPicPr>
          <p:cNvPr id="56323" name="Picture 3" descr="ParallelPlanesDrwg"/>
          <p:cNvPicPr>
            <a:picLocks noChangeAspect="1" noChangeArrowheads="1"/>
          </p:cNvPicPr>
          <p:nvPr/>
        </p:nvPicPr>
        <p:blipFill>
          <a:blip r:embed="rId3" cstate="print">
            <a:clrChange>
              <a:clrFrom>
                <a:srgbClr val="FFFFFF"/>
              </a:clrFrom>
              <a:clrTo>
                <a:srgbClr val="FFFFFF">
                  <a:alpha val="0"/>
                </a:srgbClr>
              </a:clrTo>
            </a:clrChange>
            <a:lum bright="-60000" contrast="24000"/>
          </a:blip>
          <a:srcRect/>
          <a:stretch>
            <a:fillRect/>
          </a:stretch>
        </p:blipFill>
        <p:spPr bwMode="auto">
          <a:xfrm>
            <a:off x="1219200" y="1447800"/>
            <a:ext cx="6569075" cy="4747328"/>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457200"/>
            <a:ext cx="5922963" cy="652463"/>
          </a:xfrm>
        </p:spPr>
        <p:txBody>
          <a:bodyPr/>
          <a:lstStyle/>
          <a:p>
            <a:pPr algn="l" eaLnBrk="1" hangingPunct="1"/>
            <a:r>
              <a:rPr lang="en-US" b="1" dirty="0" smtClean="0">
                <a:latin typeface="Trebuchet MS" pitchFamily="34" charset="0"/>
              </a:rPr>
              <a:t>Moderate Stop</a:t>
            </a:r>
            <a:endParaRPr lang="en-US" dirty="0" smtClean="0">
              <a:latin typeface="Trebuchet MS" pitchFamily="34" charset="0"/>
            </a:endParaRPr>
          </a:p>
        </p:txBody>
      </p:sp>
      <p:pic>
        <p:nvPicPr>
          <p:cNvPr id="15363" name="Picture 3" descr="C:\Users\Friedow\Pictures\ABMC\bitch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846242"/>
            <a:ext cx="2324855" cy="31448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7960" y="1263134"/>
            <a:ext cx="3867839" cy="461665"/>
          </a:xfrm>
          <a:prstGeom prst="rect">
            <a:avLst/>
          </a:prstGeom>
          <a:noFill/>
        </p:spPr>
        <p:txBody>
          <a:bodyPr wrap="square" rtlCol="0">
            <a:spAutoFit/>
          </a:bodyPr>
          <a:lstStyle/>
          <a:p>
            <a:r>
              <a:rPr lang="en-US" sz="2400" i="1" dirty="0" smtClean="0">
                <a:solidFill>
                  <a:srgbClr val="663300"/>
                </a:solidFill>
              </a:rPr>
              <a:t>“The </a:t>
            </a:r>
            <a:r>
              <a:rPr lang="en-US" sz="2400" i="1" dirty="0">
                <a:solidFill>
                  <a:srgbClr val="663300"/>
                </a:solidFill>
              </a:rPr>
              <a:t>stop </a:t>
            </a:r>
            <a:r>
              <a:rPr lang="en-US" sz="2400" i="1" dirty="0" smtClean="0">
                <a:solidFill>
                  <a:srgbClr val="663300"/>
                </a:solidFill>
              </a:rPr>
              <a:t>is moderate</a:t>
            </a:r>
            <a:r>
              <a:rPr lang="en-US" dirty="0" smtClean="0"/>
              <a:t>.”</a:t>
            </a:r>
            <a:endParaRPr lang="en-US" dirty="0"/>
          </a:p>
        </p:txBody>
      </p:sp>
      <p:pic>
        <p:nvPicPr>
          <p:cNvPr id="3074" name="Picture 2" descr="C:\Users\lfrie\OneDrive\Pictures\ABMC\DSC_0083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960" y="1771050"/>
            <a:ext cx="4096440" cy="4220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221105" y="1874897"/>
            <a:ext cx="5349993" cy="3581400"/>
          </a:xfrm>
          <a:prstGeom prst="rect">
            <a:avLst/>
          </a:prstGeom>
        </p:spPr>
      </p:pic>
    </p:spTree>
  </p:cSld>
  <p:clrMapOvr>
    <a:masterClrMapping/>
  </p:clrMapOvr>
  <p:transition spd="med">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ooMuchStop"/>
          <p:cNvPicPr>
            <a:picLocks noChangeAspect="1" noChangeArrowheads="1"/>
          </p:cNvPicPr>
          <p:nvPr/>
        </p:nvPicPr>
        <p:blipFill>
          <a:blip r:embed="rId3" cstate="print">
            <a:lum bright="6000"/>
          </a:blip>
          <a:srcRect/>
          <a:stretch>
            <a:fillRect/>
          </a:stretch>
        </p:blipFill>
        <p:spPr bwMode="auto">
          <a:xfrm>
            <a:off x="381000" y="2819400"/>
            <a:ext cx="2543908" cy="3200400"/>
          </a:xfrm>
          <a:prstGeom prst="rect">
            <a:avLst/>
          </a:prstGeom>
          <a:noFill/>
          <a:ln w="9525">
            <a:noFill/>
            <a:miter lim="800000"/>
            <a:headEnd/>
            <a:tailEnd/>
          </a:ln>
        </p:spPr>
      </p:pic>
      <p:sp>
        <p:nvSpPr>
          <p:cNvPr id="59395" name="Rectangle 3"/>
          <p:cNvSpPr>
            <a:spLocks noGrp="1" noChangeArrowheads="1"/>
          </p:cNvSpPr>
          <p:nvPr>
            <p:ph type="title"/>
          </p:nvPr>
        </p:nvSpPr>
        <p:spPr>
          <a:xfrm>
            <a:off x="1676400" y="228600"/>
            <a:ext cx="5486400" cy="762000"/>
          </a:xfrm>
        </p:spPr>
        <p:txBody>
          <a:bodyPr/>
          <a:lstStyle/>
          <a:p>
            <a:pPr eaLnBrk="1" hangingPunct="1"/>
            <a:r>
              <a:rPr lang="en-US" b="1" dirty="0" smtClean="0">
                <a:latin typeface="Trebuchet MS" pitchFamily="34" charset="0"/>
              </a:rPr>
              <a:t>Too Much Stop</a:t>
            </a:r>
            <a:endParaRPr lang="en-US" dirty="0" smtClean="0">
              <a:latin typeface="Trebuchet MS" pitchFamily="34" charset="0"/>
            </a:endParaRPr>
          </a:p>
        </p:txBody>
      </p:sp>
      <p:pic>
        <p:nvPicPr>
          <p:cNvPr id="59397" name="Picture 5" descr="too much stop 3jpg"/>
          <p:cNvPicPr>
            <a:picLocks noChangeAspect="1" noChangeArrowheads="1"/>
          </p:cNvPicPr>
          <p:nvPr/>
        </p:nvPicPr>
        <p:blipFill>
          <a:blip r:embed="rId4" cstate="print">
            <a:lum bright="18000" contrast="18000"/>
          </a:blip>
          <a:srcRect/>
          <a:stretch>
            <a:fillRect/>
          </a:stretch>
        </p:blipFill>
        <p:spPr bwMode="auto">
          <a:xfrm>
            <a:off x="2924908" y="1336187"/>
            <a:ext cx="2590800" cy="2349988"/>
          </a:xfrm>
          <a:prstGeom prst="rect">
            <a:avLst/>
          </a:prstGeom>
          <a:noFill/>
          <a:ln w="9525">
            <a:noFill/>
            <a:miter lim="800000"/>
            <a:headEnd/>
            <a:tailEnd/>
          </a:ln>
        </p:spPr>
      </p:pic>
      <p:pic>
        <p:nvPicPr>
          <p:cNvPr id="16386" name="Picture 2" descr="C:\Users\Friedow\Pictures\ABMC\toomuchst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53983"/>
            <a:ext cx="2876550" cy="4314825"/>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C:\Users\Friedows\Pictures\ABMC\toostop.jpg"/>
          <p:cNvPicPr>
            <a:picLocks noChangeAspect="1" noChangeArrowheads="1"/>
          </p:cNvPicPr>
          <p:nvPr/>
        </p:nvPicPr>
        <p:blipFill>
          <a:blip r:embed="rId6" cstate="print"/>
          <a:srcRect/>
          <a:stretch>
            <a:fillRect/>
          </a:stretch>
        </p:blipFill>
        <p:spPr bwMode="auto">
          <a:xfrm>
            <a:off x="3657600" y="3949814"/>
            <a:ext cx="2501900" cy="2637987"/>
          </a:xfrm>
          <a:prstGeom prst="rect">
            <a:avLst/>
          </a:prstGeom>
          <a:noFill/>
        </p:spPr>
      </p:pic>
    </p:spTree>
  </p:cSld>
  <p:clrMapOvr>
    <a:masterClrMapping/>
  </p:clrMapOvr>
  <p:transition spd="med">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riedow\Pictures\ABMC\img_45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3729038" cy="49720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Friedow\Pictures\ABMC\history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
            <a:ext cx="3875246"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0219"/>
      </p:ext>
    </p:extLst>
  </p:cSld>
  <p:clrMapOvr>
    <a:masterClrMapping/>
  </p:clrMapOvr>
  <p:transition spd="med">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2362200"/>
            <a:ext cx="4038600" cy="3763963"/>
          </a:xfrm>
        </p:spPr>
        <p:txBody>
          <a:bodyPr/>
          <a:lstStyle/>
          <a:p>
            <a:pPr marL="0" indent="0">
              <a:buNone/>
            </a:pPr>
            <a:r>
              <a:rPr lang="en-US" sz="2400" dirty="0" smtClean="0"/>
              <a:t>    </a:t>
            </a:r>
            <a:endParaRPr lang="en-US" dirty="0"/>
          </a:p>
        </p:txBody>
      </p:sp>
      <p:pic>
        <p:nvPicPr>
          <p:cNvPr id="3074" name="Picture 2" descr="C:\Users\Friedow\Pictures\ABMC\ShowsgtMal\Showsight2020\chaseIABCAshow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366" y="717839"/>
            <a:ext cx="4061932" cy="51728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1524000"/>
            <a:ext cx="3657600" cy="3046988"/>
          </a:xfrm>
          <a:prstGeom prst="rect">
            <a:avLst/>
          </a:prstGeom>
          <a:noFill/>
        </p:spPr>
        <p:txBody>
          <a:bodyPr wrap="square" rtlCol="0">
            <a:spAutoFit/>
          </a:bodyPr>
          <a:lstStyle/>
          <a:p>
            <a:r>
              <a:rPr lang="en-US" sz="2400" i="1" dirty="0" smtClean="0">
                <a:solidFill>
                  <a:srgbClr val="663300"/>
                </a:solidFill>
              </a:rPr>
              <a:t>“The </a:t>
            </a:r>
            <a:r>
              <a:rPr lang="en-US" sz="2400" i="1" dirty="0">
                <a:solidFill>
                  <a:srgbClr val="663300"/>
                </a:solidFill>
              </a:rPr>
              <a:t>nose is black. </a:t>
            </a:r>
            <a:endParaRPr lang="en-US" sz="2400" i="1" dirty="0" smtClean="0">
              <a:solidFill>
                <a:srgbClr val="663300"/>
              </a:solidFill>
            </a:endParaRPr>
          </a:p>
          <a:p>
            <a:endParaRPr lang="en-US" sz="2400" i="1" dirty="0" smtClean="0">
              <a:solidFill>
                <a:srgbClr val="663300"/>
              </a:solidFill>
            </a:endParaRPr>
          </a:p>
          <a:p>
            <a:r>
              <a:rPr lang="en-US" sz="2400" i="1" dirty="0" smtClean="0">
                <a:solidFill>
                  <a:srgbClr val="663300"/>
                </a:solidFill>
              </a:rPr>
              <a:t>The </a:t>
            </a:r>
            <a:r>
              <a:rPr lang="en-US" sz="2400" i="1" dirty="0">
                <a:solidFill>
                  <a:srgbClr val="663300"/>
                </a:solidFill>
              </a:rPr>
              <a:t>muzzle is of medium</a:t>
            </a:r>
          </a:p>
          <a:p>
            <a:r>
              <a:rPr lang="en-US" sz="2400" i="1" dirty="0">
                <a:solidFill>
                  <a:srgbClr val="663300"/>
                </a:solidFill>
              </a:rPr>
              <a:t>length and well chiseled under the eyes;</a:t>
            </a:r>
          </a:p>
          <a:p>
            <a:r>
              <a:rPr lang="en-US" sz="2400" i="1" dirty="0">
                <a:solidFill>
                  <a:srgbClr val="663300"/>
                </a:solidFill>
              </a:rPr>
              <a:t>narrowing gradually toward the nose, like an</a:t>
            </a:r>
          </a:p>
          <a:p>
            <a:r>
              <a:rPr lang="en-US" sz="2400" i="1" dirty="0">
                <a:solidFill>
                  <a:srgbClr val="663300"/>
                </a:solidFill>
              </a:rPr>
              <a:t>elongated wedge</a:t>
            </a:r>
            <a:r>
              <a:rPr lang="en-US" sz="2400" i="1" dirty="0" smtClean="0">
                <a:solidFill>
                  <a:srgbClr val="663300"/>
                </a:solidFill>
              </a:rPr>
              <a:t>.”</a:t>
            </a:r>
            <a:endParaRPr lang="en-US" sz="2400" i="1" dirty="0">
              <a:solidFill>
                <a:srgbClr val="663300"/>
              </a:solidFill>
            </a:endParaRPr>
          </a:p>
        </p:txBody>
      </p:sp>
    </p:spTree>
    <p:extLst>
      <p:ext uri="{BB962C8B-B14F-4D97-AF65-F5344CB8AC3E}">
        <p14:creationId xmlns:p14="http://schemas.microsoft.com/office/powerpoint/2010/main" val="3481376434"/>
      </p:ext>
    </p:extLst>
  </p:cSld>
  <p:clrMapOvr>
    <a:masterClrMapping/>
  </p:clrMapOvr>
  <p:transition spd="med">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4495800" cy="4038600"/>
          </a:xfrm>
        </p:spPr>
        <p:txBody>
          <a:bodyPr/>
          <a:lstStyle/>
          <a:p>
            <a:pPr algn="l"/>
            <a:r>
              <a:rPr lang="en-US" sz="2400" i="1" dirty="0" smtClean="0">
                <a:solidFill>
                  <a:srgbClr val="663300"/>
                </a:solidFill>
              </a:rPr>
              <a:t>     “The </a:t>
            </a:r>
            <a:r>
              <a:rPr lang="en-US" sz="2400" i="1" dirty="0">
                <a:solidFill>
                  <a:srgbClr val="663300"/>
                </a:solidFill>
              </a:rPr>
              <a:t>mouth is well split, </a:t>
            </a:r>
            <a:r>
              <a:rPr lang="en-US" sz="2400" i="1" dirty="0" smtClean="0">
                <a:solidFill>
                  <a:srgbClr val="663300"/>
                </a:solidFill>
              </a:rPr>
              <a:t>which means </a:t>
            </a:r>
            <a:r>
              <a:rPr lang="en-US" sz="2400" i="1" dirty="0">
                <a:solidFill>
                  <a:srgbClr val="663300"/>
                </a:solidFill>
              </a:rPr>
              <a:t>that when the mouth is open </a:t>
            </a:r>
            <a:r>
              <a:rPr lang="en-US" sz="2400" i="1" dirty="0" smtClean="0">
                <a:solidFill>
                  <a:srgbClr val="663300"/>
                </a:solidFill>
              </a:rPr>
              <a:t>the commissures </a:t>
            </a:r>
            <a:r>
              <a:rPr lang="en-US" sz="2400" i="1" dirty="0">
                <a:solidFill>
                  <a:srgbClr val="663300"/>
                </a:solidFill>
              </a:rPr>
              <a:t>of the lips are pulled right back, </a:t>
            </a:r>
            <a:r>
              <a:rPr lang="en-US" sz="2400" i="1" dirty="0" smtClean="0">
                <a:solidFill>
                  <a:srgbClr val="663300"/>
                </a:solidFill>
              </a:rPr>
              <a:t>the jaws </a:t>
            </a:r>
            <a:r>
              <a:rPr lang="en-US" sz="2400" i="1" dirty="0">
                <a:solidFill>
                  <a:srgbClr val="663300"/>
                </a:solidFill>
              </a:rPr>
              <a:t>being well apart. </a:t>
            </a:r>
            <a:br>
              <a:rPr lang="en-US" sz="2400" i="1" dirty="0">
                <a:solidFill>
                  <a:srgbClr val="663300"/>
                </a:solidFill>
              </a:rPr>
            </a:br>
            <a:r>
              <a:rPr lang="en-US" sz="2400" i="1" dirty="0" smtClean="0">
                <a:solidFill>
                  <a:srgbClr val="663300"/>
                </a:solidFill>
              </a:rPr>
              <a:t/>
            </a:r>
            <a:br>
              <a:rPr lang="en-US" sz="2400" i="1" dirty="0" smtClean="0">
                <a:solidFill>
                  <a:srgbClr val="663300"/>
                </a:solidFill>
              </a:rPr>
            </a:br>
            <a:r>
              <a:rPr lang="en-US" sz="2400" i="1" dirty="0" smtClean="0">
                <a:solidFill>
                  <a:srgbClr val="663300"/>
                </a:solidFill>
              </a:rPr>
              <a:t>The </a:t>
            </a:r>
            <a:r>
              <a:rPr lang="en-US" sz="2400" i="1" dirty="0">
                <a:solidFill>
                  <a:srgbClr val="663300"/>
                </a:solidFill>
              </a:rPr>
              <a:t>lips are thin, tight </a:t>
            </a:r>
            <a:r>
              <a:rPr lang="en-US" sz="2400" i="1" dirty="0" smtClean="0">
                <a:solidFill>
                  <a:srgbClr val="663300"/>
                </a:solidFill>
              </a:rPr>
              <a:t>and strongly </a:t>
            </a:r>
            <a:r>
              <a:rPr lang="en-US" sz="2400" i="1" dirty="0">
                <a:solidFill>
                  <a:srgbClr val="663300"/>
                </a:solidFill>
              </a:rPr>
              <a:t>pigmented </a:t>
            </a:r>
            <a:r>
              <a:rPr lang="en-US" sz="2400" i="1" dirty="0" smtClean="0">
                <a:solidFill>
                  <a:srgbClr val="663300"/>
                </a:solidFill>
              </a:rPr>
              <a:t>black”</a:t>
            </a:r>
            <a:endParaRPr lang="en-US" sz="2400" i="1" dirty="0">
              <a:solidFill>
                <a:srgbClr val="663300"/>
              </a:solidFill>
            </a:endParaRPr>
          </a:p>
        </p:txBody>
      </p:sp>
      <p:pic>
        <p:nvPicPr>
          <p:cNvPr id="4098" name="Picture 2" descr="C:\Users\Friedow\Pictures\ABMC\masking.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029200" y="609600"/>
            <a:ext cx="3759324" cy="563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5949"/>
      </p:ext>
    </p:extLst>
  </p:cSld>
  <p:clrMapOvr>
    <a:masterClrMapping/>
  </p:clrMapOvr>
  <p:transition spd="med">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685800"/>
            <a:ext cx="7543800" cy="762000"/>
          </a:xfrm>
        </p:spPr>
        <p:txBody>
          <a:bodyPr/>
          <a:lstStyle/>
          <a:p>
            <a:pPr algn="l" eaLnBrk="1" hangingPunct="1"/>
            <a:r>
              <a:rPr lang="en-US" sz="4000" b="1" dirty="0" smtClean="0">
                <a:latin typeface="Trebuchet MS" pitchFamily="34" charset="0"/>
              </a:rPr>
              <a:t>Coarseness / Lack of Elegance </a:t>
            </a:r>
            <a:endParaRPr lang="en-US" sz="4000" dirty="0" smtClean="0"/>
          </a:p>
        </p:txBody>
      </p:sp>
      <p:sp>
        <p:nvSpPr>
          <p:cNvPr id="66563" name="Rectangle 3"/>
          <p:cNvSpPr>
            <a:spLocks noGrp="1" noChangeArrowheads="1"/>
          </p:cNvSpPr>
          <p:nvPr>
            <p:ph type="body" sz="half" idx="1"/>
          </p:nvPr>
        </p:nvSpPr>
        <p:spPr>
          <a:xfrm>
            <a:off x="1600200" y="1905000"/>
            <a:ext cx="5715000" cy="3733800"/>
          </a:xfrm>
        </p:spPr>
        <p:txBody>
          <a:bodyPr/>
          <a:lstStyle/>
          <a:p>
            <a:pPr eaLnBrk="1" hangingPunct="1"/>
            <a:r>
              <a:rPr lang="en-US" sz="2800" dirty="0" smtClean="0"/>
              <a:t>Head appears heavy</a:t>
            </a:r>
          </a:p>
          <a:p>
            <a:pPr eaLnBrk="1" hangingPunct="1"/>
            <a:r>
              <a:rPr lang="en-US" sz="2800" dirty="0" smtClean="0"/>
              <a:t>Ears too large or wide set</a:t>
            </a:r>
          </a:p>
          <a:p>
            <a:pPr eaLnBrk="1" hangingPunct="1"/>
            <a:r>
              <a:rPr lang="en-US" sz="2800" dirty="0" smtClean="0"/>
              <a:t>Eyes too round or light</a:t>
            </a:r>
          </a:p>
          <a:p>
            <a:pPr eaLnBrk="1" hangingPunct="1"/>
            <a:r>
              <a:rPr lang="en-US" sz="2800" dirty="0" smtClean="0"/>
              <a:t>Lack of chiseling under the eyes</a:t>
            </a:r>
          </a:p>
          <a:p>
            <a:pPr eaLnBrk="1" hangingPunct="1"/>
            <a:r>
              <a:rPr lang="en-US" sz="2800" dirty="0" smtClean="0"/>
              <a:t>Heavy jowls</a:t>
            </a:r>
          </a:p>
          <a:p>
            <a:pPr eaLnBrk="1" hangingPunct="1"/>
            <a:r>
              <a:rPr lang="en-US" sz="2800" dirty="0" smtClean="0"/>
              <a:t>“Bully” look</a:t>
            </a:r>
          </a:p>
          <a:p>
            <a:pPr eaLnBrk="1" hangingPunct="1"/>
            <a:r>
              <a:rPr lang="en-US" sz="2800" dirty="0" smtClean="0"/>
              <a:t>Domed topskull</a:t>
            </a:r>
          </a:p>
          <a:p>
            <a:pPr eaLnBrk="1" hangingPunct="1"/>
            <a:endParaRPr lang="en-US" sz="2800" dirty="0" smtClean="0"/>
          </a:p>
        </p:txBody>
      </p:sp>
    </p:spTree>
  </p:cSld>
  <p:clrMapOvr>
    <a:masterClrMapping/>
  </p:clrMapOvr>
  <p:transition spd="med">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81000"/>
            <a:ext cx="2971800" cy="609600"/>
          </a:xfrm>
        </p:spPr>
        <p:txBody>
          <a:bodyPr/>
          <a:lstStyle/>
          <a:p>
            <a:pPr algn="l" eaLnBrk="1" hangingPunct="1"/>
            <a:r>
              <a:rPr lang="en-US" b="1" dirty="0" smtClean="0">
                <a:latin typeface="Trebuchet MS" pitchFamily="34" charset="0"/>
              </a:rPr>
              <a:t>Dentition</a:t>
            </a:r>
            <a:endParaRPr lang="en-US" dirty="0" smtClean="0">
              <a:latin typeface="Trebuchet MS" pitchFamily="34" charset="0"/>
            </a:endParaRPr>
          </a:p>
        </p:txBody>
      </p:sp>
      <p:sp>
        <p:nvSpPr>
          <p:cNvPr id="74755" name="Rectangle 3"/>
          <p:cNvSpPr>
            <a:spLocks noGrp="1" noChangeArrowheads="1"/>
          </p:cNvSpPr>
          <p:nvPr>
            <p:ph type="body" idx="1"/>
          </p:nvPr>
        </p:nvSpPr>
        <p:spPr>
          <a:xfrm>
            <a:off x="201491" y="3962400"/>
            <a:ext cx="8686800" cy="2362200"/>
          </a:xfrm>
        </p:spPr>
        <p:txBody>
          <a:bodyPr/>
          <a:lstStyle/>
          <a:p>
            <a:pPr eaLnBrk="1" hangingPunct="1">
              <a:buNone/>
            </a:pPr>
            <a:r>
              <a:rPr lang="en-US" sz="2400" i="1" dirty="0" smtClean="0">
                <a:solidFill>
                  <a:srgbClr val="663300"/>
                </a:solidFill>
              </a:rPr>
              <a:t>“The Belgian Malinois has a full complement of strong white teeth that are evenly set and meet in a scissors or level bite. Overshot or undershot bites are a fault. </a:t>
            </a:r>
            <a:r>
              <a:rPr lang="en-US" sz="2400" i="1" dirty="0" smtClean="0">
                <a:solidFill>
                  <a:srgbClr val="990000"/>
                </a:solidFill>
              </a:rPr>
              <a:t>An undershot bite in which two or more of the upper incisors lose contact with two or more of the lower incisors is a disqualification. </a:t>
            </a:r>
            <a:r>
              <a:rPr lang="en-US" sz="2400" i="1" dirty="0" smtClean="0">
                <a:solidFill>
                  <a:srgbClr val="663300"/>
                </a:solidFill>
              </a:rPr>
              <a:t>Complete dentition is preferred. Missing teeth should be faulted.”</a:t>
            </a:r>
            <a:endParaRPr lang="en-US" sz="2400" i="1" dirty="0" smtClean="0">
              <a:solidFill>
                <a:srgbClr val="990000"/>
              </a:solidFill>
            </a:endParaRPr>
          </a:p>
        </p:txBody>
      </p:sp>
      <p:pic>
        <p:nvPicPr>
          <p:cNvPr id="74756" name="Picture 4" descr="C:\Users\Friedows\Pictures\ABMC\teethsscissors.jpg"/>
          <p:cNvPicPr>
            <a:picLocks noChangeAspect="1" noChangeArrowheads="1"/>
          </p:cNvPicPr>
          <p:nvPr/>
        </p:nvPicPr>
        <p:blipFill>
          <a:blip r:embed="rId3" cstate="print"/>
          <a:srcRect/>
          <a:stretch>
            <a:fillRect/>
          </a:stretch>
        </p:blipFill>
        <p:spPr bwMode="auto">
          <a:xfrm>
            <a:off x="990599" y="1066800"/>
            <a:ext cx="3190875" cy="2752725"/>
          </a:xfrm>
          <a:prstGeom prst="rect">
            <a:avLst/>
          </a:prstGeom>
          <a:noFill/>
        </p:spPr>
      </p:pic>
      <p:pic>
        <p:nvPicPr>
          <p:cNvPr id="6" name="Google Shape;744;p52" descr="Front bite crop"/>
          <p:cNvPicPr preferRelativeResize="0">
            <a:picLocks/>
          </p:cNvPicPr>
          <p:nvPr/>
        </p:nvPicPr>
        <p:blipFill rotWithShape="1">
          <a:blip r:embed="rId4">
            <a:alphaModFix/>
          </a:blip>
          <a:srcRect/>
          <a:stretch/>
        </p:blipFill>
        <p:spPr bwMode="auto">
          <a:xfrm>
            <a:off x="4544891" y="457200"/>
            <a:ext cx="4057650" cy="32766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Friedow\Pictures\ABMC\MAL-ShowTee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71985"/>
            <a:ext cx="3886200" cy="58002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295400"/>
            <a:ext cx="3124200" cy="4524315"/>
          </a:xfrm>
          <a:prstGeom prst="rect">
            <a:avLst/>
          </a:prstGeom>
          <a:noFill/>
        </p:spPr>
        <p:txBody>
          <a:bodyPr wrap="square" rtlCol="0">
            <a:spAutoFit/>
          </a:bodyPr>
          <a:lstStyle/>
          <a:p>
            <a:r>
              <a:rPr lang="en-US" sz="2400" dirty="0">
                <a:latin typeface="Trebuchet MS" panose="020B0603020202020204" pitchFamily="34" charset="0"/>
              </a:rPr>
              <a:t>While the standard calls for a </a:t>
            </a:r>
            <a:r>
              <a:rPr lang="en-US" sz="2400" dirty="0" smtClean="0">
                <a:latin typeface="Trebuchet MS" panose="020B0603020202020204" pitchFamily="34" charset="0"/>
              </a:rPr>
              <a:t>“full </a:t>
            </a:r>
            <a:r>
              <a:rPr lang="en-US" sz="2400" dirty="0">
                <a:latin typeface="Trebuchet MS" panose="020B0603020202020204" pitchFamily="34" charset="0"/>
              </a:rPr>
              <a:t>complement of strong white </a:t>
            </a:r>
            <a:r>
              <a:rPr lang="en-US" sz="2400" dirty="0" smtClean="0">
                <a:latin typeface="Trebuchet MS" panose="020B0603020202020204" pitchFamily="34" charset="0"/>
              </a:rPr>
              <a:t>teeth” </a:t>
            </a:r>
            <a:r>
              <a:rPr lang="en-US" sz="2400" dirty="0">
                <a:latin typeface="Trebuchet MS" panose="020B0603020202020204" pitchFamily="34" charset="0"/>
              </a:rPr>
              <a:t>it is not necessary to open the entire mouth</a:t>
            </a:r>
          </a:p>
          <a:p>
            <a:r>
              <a:rPr lang="en-US" sz="2400" dirty="0" smtClean="0">
                <a:latin typeface="Trebuchet MS" panose="020B0603020202020204" pitchFamily="34" charset="0"/>
              </a:rPr>
              <a:t> </a:t>
            </a:r>
          </a:p>
          <a:p>
            <a:r>
              <a:rPr lang="en-US" sz="2400" dirty="0" smtClean="0">
                <a:latin typeface="Trebuchet MS" panose="020B0603020202020204" pitchFamily="34" charset="0"/>
              </a:rPr>
              <a:t>Having the handler gently lift the lips will allow you to see side dentition</a:t>
            </a:r>
            <a:endParaRPr lang="en-US" sz="2400" dirty="0">
              <a:latin typeface="Trebuchet MS" panose="020B0603020202020204" pitchFamily="34" charset="0"/>
            </a:endParaRPr>
          </a:p>
        </p:txBody>
      </p:sp>
    </p:spTree>
    <p:extLst>
      <p:ext uri="{BB962C8B-B14F-4D97-AF65-F5344CB8AC3E}">
        <p14:creationId xmlns:p14="http://schemas.microsoft.com/office/powerpoint/2010/main" val="20301577"/>
      </p:ext>
    </p:extLst>
  </p:cSld>
  <p:clrMapOvr>
    <a:masterClrMapping/>
  </p:clrMapOvr>
  <p:transition spd="med">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343400"/>
            <a:ext cx="8001000" cy="2011363"/>
          </a:xfrm>
        </p:spPr>
        <p:txBody>
          <a:bodyPr/>
          <a:lstStyle/>
          <a:p>
            <a:r>
              <a:rPr lang="en-US" sz="2400" dirty="0" smtClean="0"/>
              <a:t>Lifting the sides of the mouth to examine our bites will allow you to check for full dentition.</a:t>
            </a:r>
          </a:p>
          <a:p>
            <a:r>
              <a:rPr lang="en-US" sz="2400" dirty="0" smtClean="0"/>
              <a:t>If teeth are missing, it is usually the premolars.</a:t>
            </a:r>
          </a:p>
          <a:p>
            <a:r>
              <a:rPr lang="en-US" sz="2400" dirty="0" smtClean="0"/>
              <a:t>Please DO NOT pry open the mouth.</a:t>
            </a:r>
            <a:endParaRPr lang="en-US" sz="2400" dirty="0"/>
          </a:p>
        </p:txBody>
      </p:sp>
      <p:pic>
        <p:nvPicPr>
          <p:cNvPr id="4" name="Google Shape;753;p53" descr="teeth perfectsidealign"/>
          <p:cNvPicPr preferRelativeResize="0">
            <a:picLocks/>
          </p:cNvPicPr>
          <p:nvPr/>
        </p:nvPicPr>
        <p:blipFill rotWithShape="1">
          <a:blip r:embed="rId2">
            <a:alphaModFix/>
          </a:blip>
          <a:srcRect/>
          <a:stretch/>
        </p:blipFill>
        <p:spPr bwMode="auto">
          <a:xfrm>
            <a:off x="1752600" y="381000"/>
            <a:ext cx="5638800" cy="3633787"/>
          </a:xfrm>
          <a:prstGeom prst="rect">
            <a:avLst/>
          </a:prstGeom>
          <a:noFill/>
          <a:ln w="9525">
            <a:noFill/>
            <a:miter lim="800000"/>
            <a:headEnd/>
            <a:tailEnd/>
          </a:ln>
        </p:spPr>
      </p:pic>
    </p:spTree>
    <p:extLst>
      <p:ext uri="{BB962C8B-B14F-4D97-AF65-F5344CB8AC3E}">
        <p14:creationId xmlns:p14="http://schemas.microsoft.com/office/powerpoint/2010/main" val="1635089503"/>
      </p:ext>
    </p:extLst>
  </p:cSld>
  <p:clrMapOvr>
    <a:masterClrMapping/>
  </p:clrMapOvr>
  <p:transition spd="med">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792162"/>
          </a:xfrm>
        </p:spPr>
        <p:txBody>
          <a:bodyPr/>
          <a:lstStyle/>
          <a:p>
            <a:pPr algn="l"/>
            <a:r>
              <a:rPr lang="en-US" sz="4000" b="1" dirty="0" smtClean="0">
                <a:latin typeface="Trebuchet MS" pitchFamily="34" charset="0"/>
              </a:rPr>
              <a:t>Malinois Type...What Defines it ?</a:t>
            </a:r>
            <a:endParaRPr lang="en-US" sz="4000" dirty="0"/>
          </a:p>
        </p:txBody>
      </p:sp>
      <p:sp>
        <p:nvSpPr>
          <p:cNvPr id="3" name="Content Placeholder 2"/>
          <p:cNvSpPr>
            <a:spLocks noGrp="1"/>
          </p:cNvSpPr>
          <p:nvPr>
            <p:ph idx="1"/>
          </p:nvPr>
        </p:nvSpPr>
        <p:spPr>
          <a:xfrm>
            <a:off x="381000" y="1066800"/>
            <a:ext cx="8229600" cy="1143000"/>
          </a:xfrm>
        </p:spPr>
        <p:txBody>
          <a:bodyPr/>
          <a:lstStyle/>
          <a:p>
            <a:pPr>
              <a:buNone/>
            </a:pPr>
            <a:r>
              <a:rPr lang="en-US" sz="2800" dirty="0" smtClean="0"/>
              <a:t>Expression – The sum of the features of the head. Intelligent, questioning, alert, ready-for-action</a:t>
            </a:r>
            <a:endParaRPr lang="en-US" sz="2800" dirty="0"/>
          </a:p>
        </p:txBody>
      </p:sp>
      <p:pic>
        <p:nvPicPr>
          <p:cNvPr id="24578" name="Picture 2" descr="C:\Users\Friedow\Pictures\ABMC\Fem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068" y="2209801"/>
            <a:ext cx="3383432" cy="41910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lfrie\OneDrive\Pictures\NE 2021\DSC_0464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209801"/>
            <a:ext cx="3375038"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US" sz="4000" b="1" dirty="0" smtClean="0">
                <a:latin typeface="Trebuchet MS" panose="020B0603020202020204" pitchFamily="34" charset="0"/>
              </a:rPr>
              <a:t>Head &amp; Expression</a:t>
            </a:r>
            <a:br>
              <a:rPr lang="en-US" sz="4000" b="1" dirty="0" smtClean="0">
                <a:latin typeface="Trebuchet MS" panose="020B0603020202020204" pitchFamily="34" charset="0"/>
              </a:rPr>
            </a:br>
            <a:r>
              <a:rPr lang="en-US" sz="4000" b="1" dirty="0" smtClean="0">
                <a:latin typeface="Trebuchet MS" panose="020B0603020202020204" pitchFamily="34" charset="0"/>
              </a:rPr>
              <a:t>Dog &amp; Bitch</a:t>
            </a:r>
            <a:endParaRPr lang="en-US" sz="4000" b="1" dirty="0">
              <a:latin typeface="Trebuchet MS" panose="020B0603020202020204" pitchFamily="34" charset="0"/>
            </a:endParaRPr>
          </a:p>
        </p:txBody>
      </p:sp>
      <p:pic>
        <p:nvPicPr>
          <p:cNvPr id="4" name="Picture 3" descr="C:\Users\Friedow\Pictures\NE 2021\DSC_02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199" y="2185988"/>
            <a:ext cx="3536225" cy="4419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Friedow\Pictures\NE 2021\DSC_0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235" y="2185988"/>
            <a:ext cx="3299012" cy="442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041815"/>
      </p:ext>
    </p:extLst>
  </p:cSld>
  <p:clrMapOvr>
    <a:masterClrMapping/>
  </p:clrMapOvr>
  <p:transition spd="med">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5"/>
          <p:cNvSpPr>
            <a:spLocks noGrp="1" noChangeArrowheads="1"/>
          </p:cNvSpPr>
          <p:nvPr>
            <p:ph type="title"/>
          </p:nvPr>
        </p:nvSpPr>
        <p:spPr>
          <a:xfrm>
            <a:off x="381000" y="457200"/>
            <a:ext cx="5257800" cy="838200"/>
          </a:xfrm>
        </p:spPr>
        <p:txBody>
          <a:bodyPr/>
          <a:lstStyle/>
          <a:p>
            <a:pPr algn="l" eaLnBrk="1" hangingPunct="1"/>
            <a:r>
              <a:rPr lang="en-US" b="1" dirty="0" smtClean="0">
                <a:latin typeface="Trebuchet MS" pitchFamily="34" charset="0"/>
              </a:rPr>
              <a:t>Feminine Females</a:t>
            </a:r>
          </a:p>
        </p:txBody>
      </p:sp>
      <p:pic>
        <p:nvPicPr>
          <p:cNvPr id="8195" name="Picture 3" descr="C:\Users\Friedow\Pictures\ABMC\femal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09600"/>
            <a:ext cx="3324191" cy="433387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Friedow\Pictures\ABMC\ShowsgtMal\Showsight extra\Gig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524000"/>
            <a:ext cx="3288792" cy="4818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a:xfrm>
            <a:off x="457201" y="457200"/>
            <a:ext cx="4572000" cy="612775"/>
          </a:xfrm>
        </p:spPr>
        <p:txBody>
          <a:bodyPr/>
          <a:lstStyle/>
          <a:p>
            <a:pPr algn="l" eaLnBrk="1" hangingPunct="1"/>
            <a:r>
              <a:rPr lang="en-US" b="1" dirty="0" smtClean="0">
                <a:latin typeface="Trebuchet MS" pitchFamily="34" charset="0"/>
              </a:rPr>
              <a:t>Masculine Males</a:t>
            </a:r>
          </a:p>
        </p:txBody>
      </p:sp>
      <p:pic>
        <p:nvPicPr>
          <p:cNvPr id="5122" name="Picture 2" descr="C:\Users\Friedow\Pictures\National d'Elevage\DSC_0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371600"/>
            <a:ext cx="3818312" cy="49752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Friedow\Pictures\ABMC\Icon 20110611 0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582" y="1143000"/>
            <a:ext cx="3401577"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riedow\Pictures\ABMC\histor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800" y="846851"/>
            <a:ext cx="7233306" cy="532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59558"/>
      </p:ext>
    </p:extLst>
  </p:cSld>
  <p:clrMapOvr>
    <a:masterClrMapping/>
  </p:clrMapOvr>
  <p:transition spd="med">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457200" y="457200"/>
            <a:ext cx="8001000" cy="762000"/>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US" sz="4400" b="1" dirty="0" smtClean="0">
                <a:latin typeface="Trebuchet MS" pitchFamily="34" charset="0"/>
              </a:rPr>
              <a:t>Elegance is Ageless</a:t>
            </a:r>
            <a:endParaRPr lang="en-US" sz="4400" b="1" dirty="0">
              <a:latin typeface="Trebuchet MS" pitchFamily="34" charset="0"/>
            </a:endParaRPr>
          </a:p>
        </p:txBody>
      </p:sp>
      <p:pic>
        <p:nvPicPr>
          <p:cNvPr id="6149" name="Picture 5" descr="C:\Users\Friedow\Pictures\ABMC 2021\DSC_03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91019"/>
            <a:ext cx="3637666" cy="44058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Friedow\Pictures\ABMC 2021\DSC_04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199" y="1823429"/>
            <a:ext cx="4102465" cy="3941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868362"/>
          </a:xfrm>
        </p:spPr>
        <p:txBody>
          <a:bodyPr/>
          <a:lstStyle/>
          <a:p>
            <a:pPr algn="l"/>
            <a:r>
              <a:rPr lang="en-US" b="1" dirty="0" smtClean="0">
                <a:latin typeface="Trebuchet MS" panose="020B0603020202020204" pitchFamily="34" charset="0"/>
              </a:rPr>
              <a:t>Vibrant Veterans</a:t>
            </a:r>
            <a:endParaRPr lang="en-US" b="1" dirty="0">
              <a:latin typeface="Trebuchet MS" panose="020B0603020202020204" pitchFamily="34" charset="0"/>
            </a:endParaRPr>
          </a:p>
        </p:txBody>
      </p:sp>
      <p:pic>
        <p:nvPicPr>
          <p:cNvPr id="25603" name="Picture 3" descr="C:\Users\Friedow\Pictures\ABMC\Ronan_V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305"/>
            <a:ext cx="3329242" cy="4152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Friedows\Pictures\ABMC\Veteran.jpg"/>
          <p:cNvPicPr>
            <a:picLocks noChangeAspect="1" noChangeArrowheads="1"/>
          </p:cNvPicPr>
          <p:nvPr/>
        </p:nvPicPr>
        <p:blipFill>
          <a:blip r:embed="rId3" cstate="print"/>
          <a:srcRect/>
          <a:stretch>
            <a:fillRect/>
          </a:stretch>
        </p:blipFill>
        <p:spPr bwMode="auto">
          <a:xfrm>
            <a:off x="609600" y="1295400"/>
            <a:ext cx="2806564" cy="3733800"/>
          </a:xfrm>
          <a:prstGeom prst="rect">
            <a:avLst/>
          </a:prstGeom>
          <a:noFill/>
        </p:spPr>
      </p:pic>
      <p:pic>
        <p:nvPicPr>
          <p:cNvPr id="25605" name="Picture 5" descr="C:\Users\Friedow\Pictures\ABMC\ShowsgtMal\Showsight extra\Look Veteran Sweeps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4096" y="3862449"/>
            <a:ext cx="3626372" cy="274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820846"/>
      </p:ext>
    </p:extLst>
  </p:cSld>
  <p:clrMapOvr>
    <a:masterClrMapping/>
  </p:clrMapOvr>
  <p:transition spd="med">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l"/>
            <a:r>
              <a:rPr lang="en-US" sz="4000" b="1" dirty="0" smtClean="0">
                <a:latin typeface="Trebuchet MS" pitchFamily="34" charset="0"/>
              </a:rPr>
              <a:t>Malinois Type….What Defines it ?</a:t>
            </a:r>
            <a:endParaRPr lang="en-US" sz="4000" dirty="0"/>
          </a:p>
        </p:txBody>
      </p:sp>
      <p:sp>
        <p:nvSpPr>
          <p:cNvPr id="3" name="Content Placeholder 2"/>
          <p:cNvSpPr>
            <a:spLocks noGrp="1"/>
          </p:cNvSpPr>
          <p:nvPr>
            <p:ph idx="1"/>
          </p:nvPr>
        </p:nvSpPr>
        <p:spPr>
          <a:xfrm>
            <a:off x="540611" y="1143000"/>
            <a:ext cx="8229600" cy="1066799"/>
          </a:xfrm>
        </p:spPr>
        <p:txBody>
          <a:bodyPr/>
          <a:lstStyle/>
          <a:p>
            <a:pPr>
              <a:buNone/>
            </a:pPr>
            <a:r>
              <a:rPr lang="en-US" sz="2400" b="1" dirty="0" smtClean="0"/>
              <a:t>Coat - </a:t>
            </a:r>
            <a:r>
              <a:rPr lang="en-US" sz="2400" i="1" dirty="0" smtClean="0">
                <a:solidFill>
                  <a:srgbClr val="663300"/>
                </a:solidFill>
              </a:rPr>
              <a:t>“the coat should be comparatively short, straight, hard enough to be weather resistant, with dense undercoat.” </a:t>
            </a:r>
            <a:endParaRPr lang="en-US" sz="2400" dirty="0"/>
          </a:p>
        </p:txBody>
      </p:sp>
      <p:pic>
        <p:nvPicPr>
          <p:cNvPr id="30723" name="Picture 3" descr="C:\Users\Friedow\Pictures\ABMC\DSC_02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362200"/>
            <a:ext cx="6096000" cy="40812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Friedow\Pictures\ABMC\DSC_00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474023"/>
            <a:ext cx="8074025" cy="582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828467"/>
      </p:ext>
    </p:extLst>
  </p:cSld>
  <p:clrMapOvr>
    <a:masterClrMapping/>
  </p:clrMapOvr>
  <p:transition spd="med">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Friedow\Pictures\ABMC\co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08314"/>
            <a:ext cx="3548029" cy="5775861"/>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Friedow\Pictures\ABMC\coa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680544"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084363"/>
      </p:ext>
    </p:extLst>
  </p:cSld>
  <p:clrMapOvr>
    <a:masterClrMapping/>
  </p:clrMapOvr>
  <p:transition spd="med">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i="1" dirty="0" smtClean="0">
                <a:solidFill>
                  <a:srgbClr val="663300"/>
                </a:solidFill>
              </a:rPr>
              <a:t>“The </a:t>
            </a:r>
            <a:r>
              <a:rPr lang="en-US" sz="2400" i="1" dirty="0">
                <a:solidFill>
                  <a:srgbClr val="663300"/>
                </a:solidFill>
              </a:rPr>
              <a:t>Belgian Malinois is a </a:t>
            </a:r>
            <a:r>
              <a:rPr lang="en-US" sz="2400" i="1" dirty="0" smtClean="0">
                <a:solidFill>
                  <a:srgbClr val="663300"/>
                </a:solidFill>
              </a:rPr>
              <a:t>natural breed </a:t>
            </a:r>
            <a:r>
              <a:rPr lang="en-US" sz="2400" i="1" dirty="0">
                <a:solidFill>
                  <a:srgbClr val="663300"/>
                </a:solidFill>
              </a:rPr>
              <a:t>and there is no need for excessive grooming</a:t>
            </a:r>
            <a:r>
              <a:rPr lang="en-US" sz="2400" i="1" dirty="0" smtClean="0">
                <a:solidFill>
                  <a:srgbClr val="663300"/>
                </a:solidFill>
              </a:rPr>
              <a:t>.”</a:t>
            </a:r>
            <a:endParaRPr lang="en-US" sz="2400" i="1" dirty="0">
              <a:solidFill>
                <a:srgbClr val="663300"/>
              </a:solidFill>
            </a:endParaRPr>
          </a:p>
        </p:txBody>
      </p:sp>
      <p:pic>
        <p:nvPicPr>
          <p:cNvPr id="9219" name="Picture 3" descr="C:\Users\Friedow\Pictures\ABMC\DSC_0086.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219200"/>
            <a:ext cx="302977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Friedow\Pictures\ABMC 2021\DSC_02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05000"/>
            <a:ext cx="4421124" cy="428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570953"/>
      </p:ext>
    </p:extLst>
  </p:cSld>
  <p:clrMapOvr>
    <a:masterClrMapping/>
  </p:clrMapOvr>
  <p:transition spd="med">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685800"/>
            <a:ext cx="1676400" cy="785813"/>
          </a:xfrm>
        </p:spPr>
        <p:txBody>
          <a:bodyPr/>
          <a:lstStyle/>
          <a:p>
            <a:pPr algn="l" eaLnBrk="1" hangingPunct="1"/>
            <a:r>
              <a:rPr lang="en-US" b="1" dirty="0" smtClean="0">
                <a:latin typeface="Trebuchet MS" pitchFamily="34" charset="0"/>
              </a:rPr>
              <a:t>Color</a:t>
            </a:r>
            <a:endParaRPr lang="en-US" dirty="0" smtClean="0">
              <a:latin typeface="Trebuchet MS" pitchFamily="34" charset="0"/>
            </a:endParaRPr>
          </a:p>
        </p:txBody>
      </p:sp>
      <p:sp>
        <p:nvSpPr>
          <p:cNvPr id="78851" name="Rectangle 3"/>
          <p:cNvSpPr>
            <a:spLocks noGrp="1" noChangeArrowheads="1"/>
          </p:cNvSpPr>
          <p:nvPr>
            <p:ph type="body" idx="1"/>
          </p:nvPr>
        </p:nvSpPr>
        <p:spPr>
          <a:xfrm>
            <a:off x="2209800" y="685800"/>
            <a:ext cx="6781800" cy="1066800"/>
          </a:xfrm>
        </p:spPr>
        <p:txBody>
          <a:bodyPr/>
          <a:lstStyle/>
          <a:p>
            <a:pPr eaLnBrk="1" hangingPunct="1">
              <a:buNone/>
            </a:pPr>
            <a:r>
              <a:rPr lang="en-US" sz="2400" i="1" dirty="0" smtClean="0">
                <a:solidFill>
                  <a:srgbClr val="663300"/>
                </a:solidFill>
              </a:rPr>
              <a:t>“The ideal coloring is a rich fawn to mahogany, with black tips on the hairs giving an overlay appearance.”</a:t>
            </a:r>
          </a:p>
        </p:txBody>
      </p:sp>
      <p:pic>
        <p:nvPicPr>
          <p:cNvPr id="28674" name="Picture 2" descr="C:\Users\Friedow\Pictures\ABMC\malead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14240"/>
            <a:ext cx="4076700" cy="373444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Friedow\Pictures\ABMC\MAL-Fem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137" y="2250120"/>
            <a:ext cx="4064000" cy="366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627912" y="498764"/>
            <a:ext cx="1752600" cy="2438400"/>
          </a:xfrm>
        </p:spPr>
        <p:txBody>
          <a:bodyPr/>
          <a:lstStyle/>
          <a:p>
            <a:pPr eaLnBrk="1" hangingPunct="1"/>
            <a:r>
              <a:rPr lang="en-US" sz="4000" b="1" dirty="0" smtClean="0">
                <a:latin typeface="Trebuchet MS" pitchFamily="34" charset="0"/>
              </a:rPr>
              <a:t>Range of Color</a:t>
            </a:r>
            <a:endParaRPr lang="en-US" sz="4000" dirty="0" smtClean="0">
              <a:latin typeface="Trebuchet MS" pitchFamily="34" charset="0"/>
            </a:endParaRPr>
          </a:p>
        </p:txBody>
      </p:sp>
      <p:pic>
        <p:nvPicPr>
          <p:cNvPr id="27650" name="Picture 2" descr="C:\Users\Friedow\Pictures\ABMC\!No%20AttachNam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45028"/>
            <a:ext cx="2817813"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Friedow\Pictures\ABMC\lighter m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87878"/>
            <a:ext cx="285098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C:\Users\Friedow\Pictures\ABMC\DSC_10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9943" y="3402528"/>
            <a:ext cx="2006837" cy="2746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Users\Friedow\Pictures\ABMC\ShowsgtMal\MalMa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688080"/>
            <a:ext cx="3512218" cy="283464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C:\Users\Friedow\Pictures\ABMC\darker ma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4800"/>
            <a:ext cx="3064824" cy="3038516"/>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Friedow\Pictures\ABMC\251696_2131836740625_769229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602281"/>
            <a:ext cx="3361011" cy="3006238"/>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Friedow\Pictures\ABMC\France NE 2010 August4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92865"/>
            <a:ext cx="3918441" cy="308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29021"/>
      </p:ext>
    </p:extLst>
  </p:cSld>
  <p:clrMapOvr>
    <a:masterClrMapping/>
  </p:clrMapOvr>
  <p:transition spd="med">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3400" y="457200"/>
            <a:ext cx="4038600" cy="571500"/>
          </a:xfrm>
        </p:spPr>
        <p:txBody>
          <a:bodyPr/>
          <a:lstStyle/>
          <a:p>
            <a:pPr algn="l" eaLnBrk="1" hangingPunct="1"/>
            <a:r>
              <a:rPr lang="en-US" b="1" dirty="0" smtClean="0">
                <a:latin typeface="Trebuchet MS" pitchFamily="34" charset="0"/>
              </a:rPr>
              <a:t>White Patches</a:t>
            </a:r>
            <a:endParaRPr lang="en-US" dirty="0" smtClean="0">
              <a:latin typeface="Trebuchet MS" pitchFamily="34" charset="0"/>
            </a:endParaRPr>
          </a:p>
        </p:txBody>
      </p:sp>
      <p:pic>
        <p:nvPicPr>
          <p:cNvPr id="82947" name="Picture 3" descr="WhitePatchTooLong"/>
          <p:cNvPicPr>
            <a:picLocks noChangeAspect="1" noChangeArrowheads="1"/>
          </p:cNvPicPr>
          <p:nvPr/>
        </p:nvPicPr>
        <p:blipFill>
          <a:blip r:embed="rId3" cstate="print">
            <a:lum bright="-6000" contrast="6000"/>
          </a:blip>
          <a:srcRect/>
          <a:stretch>
            <a:fillRect/>
          </a:stretch>
        </p:blipFill>
        <p:spPr bwMode="auto">
          <a:xfrm>
            <a:off x="3276600" y="2763982"/>
            <a:ext cx="2423255" cy="3508376"/>
          </a:xfrm>
          <a:prstGeom prst="rect">
            <a:avLst/>
          </a:prstGeom>
          <a:noFill/>
          <a:ln w="19050">
            <a:solidFill>
              <a:schemeClr val="tx1"/>
            </a:solidFill>
            <a:miter lim="800000"/>
            <a:headEnd/>
            <a:tailEnd/>
          </a:ln>
        </p:spPr>
      </p:pic>
      <p:pic>
        <p:nvPicPr>
          <p:cNvPr id="82948" name="Picture 4" descr="WhitePatchAcceptable"/>
          <p:cNvPicPr>
            <a:picLocks noChangeAspect="1" noChangeArrowheads="1"/>
          </p:cNvPicPr>
          <p:nvPr/>
        </p:nvPicPr>
        <p:blipFill>
          <a:blip r:embed="rId4" cstate="print">
            <a:lum bright="-6000" contrast="6000"/>
          </a:blip>
          <a:srcRect/>
          <a:stretch>
            <a:fillRect/>
          </a:stretch>
        </p:blipFill>
        <p:spPr bwMode="auto">
          <a:xfrm>
            <a:off x="685800" y="1524000"/>
            <a:ext cx="2330070" cy="3124200"/>
          </a:xfrm>
          <a:prstGeom prst="rect">
            <a:avLst/>
          </a:prstGeom>
          <a:noFill/>
          <a:ln w="19050">
            <a:solidFill>
              <a:schemeClr val="tx1"/>
            </a:solidFill>
            <a:miter lim="800000"/>
            <a:headEnd/>
            <a:tailEnd/>
          </a:ln>
        </p:spPr>
      </p:pic>
      <p:pic>
        <p:nvPicPr>
          <p:cNvPr id="34818" name="Picture 2" descr="C:\Users\Friedow\Pictures\ABMC\toowh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091" y="744934"/>
            <a:ext cx="2748158" cy="3996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390438"/>
            <a:ext cx="3191511" cy="578521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598040"/>
            <a:ext cx="3886200" cy="5375723"/>
          </a:xfrm>
        </p:spPr>
      </p:pic>
    </p:spTree>
    <p:extLst>
      <p:ext uri="{BB962C8B-B14F-4D97-AF65-F5344CB8AC3E}">
        <p14:creationId xmlns:p14="http://schemas.microsoft.com/office/powerpoint/2010/main" val="1719042131"/>
      </p:ext>
    </p:extLst>
  </p:cSld>
  <p:clrMapOvr>
    <a:masterClrMapping/>
  </p:clrMapOvr>
  <p:transition spd="med">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2209800" cy="609600"/>
          </a:xfrm>
        </p:spPr>
        <p:txBody>
          <a:bodyPr/>
          <a:lstStyle/>
          <a:p>
            <a:pPr algn="l"/>
            <a:r>
              <a:rPr lang="en-US" sz="4000" dirty="0" smtClean="0">
                <a:latin typeface="Trebuchet MS" pitchFamily="34" charset="0"/>
              </a:rPr>
              <a:t>Masking</a:t>
            </a:r>
            <a:endParaRPr lang="en-US" sz="4000" dirty="0">
              <a:latin typeface="Trebuchet MS" pitchFamily="34" charset="0"/>
            </a:endParaRPr>
          </a:p>
        </p:txBody>
      </p:sp>
      <p:sp>
        <p:nvSpPr>
          <p:cNvPr id="3" name="TextBox 2"/>
          <p:cNvSpPr txBox="1"/>
          <p:nvPr/>
        </p:nvSpPr>
        <p:spPr>
          <a:xfrm>
            <a:off x="609600" y="1066800"/>
            <a:ext cx="5665333" cy="523220"/>
          </a:xfrm>
          <a:prstGeom prst="rect">
            <a:avLst/>
          </a:prstGeom>
          <a:noFill/>
        </p:spPr>
        <p:txBody>
          <a:bodyPr wrap="none" rtlCol="0">
            <a:spAutoFit/>
          </a:bodyPr>
          <a:lstStyle/>
          <a:p>
            <a:r>
              <a:rPr lang="en-US" sz="2800" i="1" dirty="0" smtClean="0">
                <a:solidFill>
                  <a:srgbClr val="663300"/>
                </a:solidFill>
              </a:rPr>
              <a:t>“The mask and ears appear black”</a:t>
            </a:r>
            <a:endParaRPr lang="en-US" sz="2800" i="1" dirty="0">
              <a:solidFill>
                <a:srgbClr val="663300"/>
              </a:solidFill>
            </a:endParaRPr>
          </a:p>
        </p:txBody>
      </p:sp>
      <p:pic>
        <p:nvPicPr>
          <p:cNvPr id="8" name="Picture 2" descr="C:\Users\Friedow\Pictures\ABMC\ShowsgtMal\Showsight2020\chaseIABCAshow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74" y="1828800"/>
            <a:ext cx="2984899" cy="3869946"/>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041;p89" descr="C:\Users\Friedow\Pictures\ABMC\male head.jpg"/>
          <p:cNvPicPr preferRelativeResize="0"/>
          <p:nvPr/>
        </p:nvPicPr>
        <p:blipFill rotWithShape="1">
          <a:blip r:embed="rId4">
            <a:alphaModFix/>
          </a:blip>
          <a:srcRect/>
          <a:stretch/>
        </p:blipFill>
        <p:spPr>
          <a:xfrm>
            <a:off x="6324600" y="381000"/>
            <a:ext cx="2438400" cy="3614077"/>
          </a:xfrm>
          <a:prstGeom prst="rect">
            <a:avLst/>
          </a:prstGeom>
          <a:noFill/>
          <a:ln>
            <a:noFill/>
          </a:ln>
        </p:spPr>
      </p:pic>
      <p:pic>
        <p:nvPicPr>
          <p:cNvPr id="2050" name="Picture 2" descr="C:\Users\Friedow\Pictures\ABMC\Male-fem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3581400"/>
            <a:ext cx="4114800" cy="3051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04800" y="457200"/>
            <a:ext cx="3886200" cy="762000"/>
          </a:xfrm>
        </p:spPr>
        <p:txBody>
          <a:bodyPr/>
          <a:lstStyle/>
          <a:p>
            <a:pPr algn="l" eaLnBrk="1" hangingPunct="1"/>
            <a:r>
              <a:rPr lang="en-US" sz="3600" b="1" dirty="0" smtClean="0">
                <a:latin typeface="Trebuchet MS" pitchFamily="34" charset="0"/>
              </a:rPr>
              <a:t>Range of Masking</a:t>
            </a:r>
            <a:endParaRPr lang="en-US" sz="3600" dirty="0" smtClean="0">
              <a:latin typeface="Trebuchet MS" pitchFamily="34" charset="0"/>
            </a:endParaRPr>
          </a:p>
        </p:txBody>
      </p:sp>
      <p:pic>
        <p:nvPicPr>
          <p:cNvPr id="10242" name="Picture 2" descr="C:\Users\Friedow\Pictures\ABMC\darker 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62497"/>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Friedow\Pictures\ABMC 2021\DSC_04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8417" y="1741419"/>
            <a:ext cx="2856807" cy="2927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Friedows\Pictures\ABMC\MAL-MaleHead1.jpg"/>
          <p:cNvPicPr>
            <a:picLocks noChangeAspect="1" noChangeArrowheads="1"/>
          </p:cNvPicPr>
          <p:nvPr/>
        </p:nvPicPr>
        <p:blipFill>
          <a:blip r:embed="rId5" cstate="print"/>
          <a:srcRect/>
          <a:stretch>
            <a:fillRect/>
          </a:stretch>
        </p:blipFill>
        <p:spPr bwMode="auto">
          <a:xfrm>
            <a:off x="6400800" y="274504"/>
            <a:ext cx="2150284" cy="2886091"/>
          </a:xfrm>
          <a:prstGeom prst="rect">
            <a:avLst/>
          </a:prstGeom>
          <a:noFill/>
        </p:spPr>
      </p:pic>
      <p:pic>
        <p:nvPicPr>
          <p:cNvPr id="10244" name="Picture 4" descr="C:\Users\Friedow\Pictures\UBSDA\UBSDA 2020\DSC_075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057400"/>
            <a:ext cx="2695200" cy="4247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838200" y="533400"/>
            <a:ext cx="2590800" cy="762000"/>
          </a:xfrm>
        </p:spPr>
        <p:txBody>
          <a:bodyPr/>
          <a:lstStyle/>
          <a:p>
            <a:pPr algn="l" eaLnBrk="1" hangingPunct="1"/>
            <a:r>
              <a:rPr lang="en-US" sz="4000" b="1" dirty="0" smtClean="0">
                <a:latin typeface="Trebuchet MS" pitchFamily="34" charset="0"/>
              </a:rPr>
              <a:t>Frosting</a:t>
            </a:r>
          </a:p>
        </p:txBody>
      </p:sp>
      <p:pic>
        <p:nvPicPr>
          <p:cNvPr id="73731" name="Picture 3" descr="TwinkGrizzeling3"/>
          <p:cNvPicPr>
            <a:picLocks noChangeAspect="1" noChangeArrowheads="1"/>
          </p:cNvPicPr>
          <p:nvPr/>
        </p:nvPicPr>
        <p:blipFill>
          <a:blip r:embed="rId3" cstate="print"/>
          <a:srcRect/>
          <a:stretch>
            <a:fillRect/>
          </a:stretch>
        </p:blipFill>
        <p:spPr bwMode="auto">
          <a:xfrm>
            <a:off x="4171209" y="304800"/>
            <a:ext cx="3893986" cy="3124200"/>
          </a:xfrm>
          <a:prstGeom prst="rect">
            <a:avLst/>
          </a:prstGeom>
          <a:noFill/>
          <a:ln w="25400">
            <a:solidFill>
              <a:schemeClr val="tx1"/>
            </a:solidFill>
            <a:miter lim="800000"/>
            <a:headEnd/>
            <a:tailEnd/>
          </a:ln>
        </p:spPr>
      </p:pic>
      <p:pic>
        <p:nvPicPr>
          <p:cNvPr id="36867" name="Picture 3" descr="C:\Users\Friedow\Pictures\ABMC\19399005_1392807044087767_2577179325974992952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31057"/>
            <a:ext cx="2438400" cy="347472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Friedow\Pictures\ABMC\DSC_04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810000"/>
            <a:ext cx="2590800" cy="2488594"/>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Friedow\Pictures\ABMC\DSC_04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804501"/>
            <a:ext cx="2779316" cy="24940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Trebuchet MS" pitchFamily="34" charset="0"/>
              </a:rPr>
              <a:t>Malinois Type….What Defines it ?</a:t>
            </a:r>
            <a:endParaRPr lang="en-US" sz="4000" dirty="0"/>
          </a:p>
        </p:txBody>
      </p:sp>
      <p:sp>
        <p:nvSpPr>
          <p:cNvPr id="4" name="TextBox 3"/>
          <p:cNvSpPr txBox="1"/>
          <p:nvPr/>
        </p:nvSpPr>
        <p:spPr>
          <a:xfrm>
            <a:off x="381000" y="1295400"/>
            <a:ext cx="8382001" cy="2308324"/>
          </a:xfrm>
          <a:prstGeom prst="rect">
            <a:avLst/>
          </a:prstGeom>
          <a:noFill/>
        </p:spPr>
        <p:txBody>
          <a:bodyPr wrap="square" rtlCol="0">
            <a:spAutoFit/>
          </a:bodyPr>
          <a:lstStyle/>
          <a:p>
            <a:r>
              <a:rPr lang="en-US" sz="2400" dirty="0" smtClean="0"/>
              <a:t>Movement – </a:t>
            </a:r>
            <a:r>
              <a:rPr lang="en-US" sz="2400" i="1" dirty="0" smtClean="0">
                <a:solidFill>
                  <a:srgbClr val="663300"/>
                </a:solidFill>
              </a:rPr>
              <a:t>“The movement is smooth, free and easy,</a:t>
            </a:r>
          </a:p>
          <a:p>
            <a:r>
              <a:rPr lang="en-US" sz="2400" i="1" dirty="0" smtClean="0">
                <a:solidFill>
                  <a:srgbClr val="663300"/>
                </a:solidFill>
              </a:rPr>
              <a:t> seemly never tiring, exhibiting facility of movement rather </a:t>
            </a:r>
          </a:p>
          <a:p>
            <a:r>
              <a:rPr lang="en-US" sz="2400" i="1" dirty="0" smtClean="0">
                <a:solidFill>
                  <a:srgbClr val="663300"/>
                </a:solidFill>
              </a:rPr>
              <a:t>than a hard driving action. The Belgian Malinois single tracks at a fast gait, the legs, both front and rear, converging toward the center line of gravity, while the topline remains firm and level, parallel to the line of motion with no crabbing”</a:t>
            </a:r>
            <a:endParaRPr lang="en-US" sz="2400" dirty="0"/>
          </a:p>
        </p:txBody>
      </p:sp>
      <p:pic>
        <p:nvPicPr>
          <p:cNvPr id="215042" name="Picture 2" descr="C:\Users\Friedows\Pictures\ABMC\MAL-ShowTrot.jpg"/>
          <p:cNvPicPr>
            <a:picLocks noChangeAspect="1" noChangeArrowheads="1"/>
          </p:cNvPicPr>
          <p:nvPr/>
        </p:nvPicPr>
        <p:blipFill>
          <a:blip r:embed="rId3" cstate="print"/>
          <a:srcRect/>
          <a:stretch>
            <a:fillRect/>
          </a:stretch>
        </p:blipFill>
        <p:spPr bwMode="auto">
          <a:xfrm>
            <a:off x="2514600" y="3657600"/>
            <a:ext cx="3738563" cy="3008526"/>
          </a:xfrm>
          <a:prstGeom prst="rect">
            <a:avLst/>
          </a:prstGeom>
          <a:noFill/>
        </p:spPr>
      </p:pic>
    </p:spTree>
  </p:cSld>
  <p:clrMapOvr>
    <a:masterClrMapping/>
  </p:clrMapOvr>
  <p:transition spd="med">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61277"/>
            <a:ext cx="2465119" cy="646331"/>
          </a:xfrm>
          <a:prstGeom prst="rect">
            <a:avLst/>
          </a:prstGeom>
        </p:spPr>
        <p:txBody>
          <a:bodyPr wrap="square">
            <a:spAutoFit/>
          </a:bodyPr>
          <a:lstStyle/>
          <a:p>
            <a:r>
              <a:rPr lang="en-US" sz="3600" b="1" dirty="0">
                <a:latin typeface="Trebuchet MS" pitchFamily="34" charset="0"/>
              </a:rPr>
              <a:t>Movement</a:t>
            </a:r>
            <a:endParaRPr lang="en-US" sz="3600" b="1" dirty="0"/>
          </a:p>
        </p:txBody>
      </p:sp>
      <p:pic>
        <p:nvPicPr>
          <p:cNvPr id="16386" name="Picture 2" descr="C:\Users\Friedow\Pictures\ABMC\sideg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19200"/>
            <a:ext cx="7086600" cy="487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426215"/>
      </p:ext>
    </p:extLst>
  </p:cSld>
  <p:clrMapOvr>
    <a:masterClrMapping/>
  </p:clrMapOvr>
  <p:transition spd="med">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2895600" cy="868362"/>
          </a:xfrm>
        </p:spPr>
        <p:txBody>
          <a:bodyPr/>
          <a:lstStyle/>
          <a:p>
            <a:r>
              <a:rPr lang="en-US" sz="3600" b="1" dirty="0" smtClean="0">
                <a:latin typeface="Trebuchet MS" pitchFamily="34" charset="0"/>
              </a:rPr>
              <a:t>Movement</a:t>
            </a:r>
            <a:endParaRPr lang="en-US" sz="4000" b="1" dirty="0">
              <a:latin typeface="Trebuchet MS" pitchFamily="34" charset="0"/>
            </a:endParaRPr>
          </a:p>
        </p:txBody>
      </p:sp>
      <p:pic>
        <p:nvPicPr>
          <p:cNvPr id="217090" name="Picture 2" descr="C:\Users\Friedows\Pictures\ABMC\Cindy6.jpg"/>
          <p:cNvPicPr>
            <a:picLocks noChangeAspect="1" noChangeArrowheads="1"/>
          </p:cNvPicPr>
          <p:nvPr/>
        </p:nvPicPr>
        <p:blipFill>
          <a:blip r:embed="rId3" cstate="print"/>
          <a:srcRect/>
          <a:stretch>
            <a:fillRect/>
          </a:stretch>
        </p:blipFill>
        <p:spPr bwMode="auto">
          <a:xfrm>
            <a:off x="1371600" y="1447800"/>
            <a:ext cx="6106479" cy="4640026"/>
          </a:xfrm>
          <a:prstGeom prst="rect">
            <a:avLst/>
          </a:prstGeom>
          <a:noFill/>
        </p:spPr>
      </p:pic>
    </p:spTree>
  </p:cSld>
  <p:clrMapOvr>
    <a:masterClrMapping/>
  </p:clrMapOvr>
  <p:transition spd="med">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2667000" cy="792162"/>
          </a:xfrm>
        </p:spPr>
        <p:txBody>
          <a:bodyPr/>
          <a:lstStyle/>
          <a:p>
            <a:r>
              <a:rPr lang="en-US" sz="3600" b="1" dirty="0" smtClean="0">
                <a:latin typeface="Trebuchet MS" pitchFamily="34" charset="0"/>
              </a:rPr>
              <a:t>Movement</a:t>
            </a:r>
            <a:endParaRPr lang="en-US" sz="3600" b="1" dirty="0">
              <a:latin typeface="Trebuchet MS" pitchFamily="34" charset="0"/>
            </a:endParaRPr>
          </a:p>
        </p:txBody>
      </p:sp>
      <p:pic>
        <p:nvPicPr>
          <p:cNvPr id="50178" name="Picture 2" descr="C:\Users\Friedow\Pictures\ABMC\movemen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8587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304800"/>
            <a:ext cx="2819400" cy="728663"/>
          </a:xfrm>
        </p:spPr>
        <p:txBody>
          <a:bodyPr/>
          <a:lstStyle/>
          <a:p>
            <a:pPr algn="l" eaLnBrk="1" hangingPunct="1"/>
            <a:r>
              <a:rPr lang="en-US" sz="3600" b="1" dirty="0" smtClean="0">
                <a:latin typeface="Trebuchet MS" pitchFamily="34" charset="0"/>
              </a:rPr>
              <a:t>Movement</a:t>
            </a:r>
            <a:endParaRPr lang="en-US" sz="3600" b="1" dirty="0" smtClean="0">
              <a:latin typeface="Tahoma" charset="0"/>
            </a:endParaRPr>
          </a:p>
        </p:txBody>
      </p:sp>
      <p:pic>
        <p:nvPicPr>
          <p:cNvPr id="89091" name="Picture 3" descr="RILMOVE"/>
          <p:cNvPicPr>
            <a:picLocks noChangeAspect="1" noChangeArrowheads="1"/>
          </p:cNvPicPr>
          <p:nvPr/>
        </p:nvPicPr>
        <p:blipFill>
          <a:blip r:embed="rId3" cstate="print"/>
          <a:srcRect/>
          <a:stretch>
            <a:fillRect/>
          </a:stretch>
        </p:blipFill>
        <p:spPr bwMode="auto">
          <a:xfrm>
            <a:off x="762000" y="1447800"/>
            <a:ext cx="7639050" cy="4994275"/>
          </a:xfrm>
          <a:prstGeom prst="rect">
            <a:avLst/>
          </a:prstGeom>
          <a:noFill/>
          <a:ln w="19050">
            <a:solidFill>
              <a:schemeClr val="tx1"/>
            </a:solidFill>
            <a:miter lim="800000"/>
            <a:headEnd/>
            <a:tailEnd/>
          </a:ln>
        </p:spPr>
      </p:pic>
    </p:spTree>
  </p:cSld>
  <p:clrMapOvr>
    <a:masterClrMapping/>
  </p:clrMapOvr>
  <p:transition spd="med">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3048000" cy="868362"/>
          </a:xfrm>
        </p:spPr>
        <p:txBody>
          <a:bodyPr/>
          <a:lstStyle/>
          <a:p>
            <a:r>
              <a:rPr lang="en-US" sz="3600" b="1" dirty="0" smtClean="0">
                <a:latin typeface="Trebuchet MS" pitchFamily="34" charset="0"/>
              </a:rPr>
              <a:t>Movement</a:t>
            </a:r>
            <a:endParaRPr lang="en-US" sz="3600" b="1" dirty="0"/>
          </a:p>
        </p:txBody>
      </p:sp>
      <p:pic>
        <p:nvPicPr>
          <p:cNvPr id="13314" name="Picture 2" descr="C:\Users\Friedow\Pictures\ABMC 2021\DSC_03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828800"/>
            <a:ext cx="6702552" cy="4120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pPr algn="l"/>
            <a:r>
              <a:rPr lang="en-US" sz="4000" dirty="0" smtClean="0">
                <a:latin typeface="Trebuchet MS" pitchFamily="34" charset="0"/>
              </a:rPr>
              <a:t>Movement</a:t>
            </a:r>
            <a:br>
              <a:rPr lang="en-US" sz="4000" dirty="0" smtClean="0">
                <a:latin typeface="Trebuchet MS" pitchFamily="34" charset="0"/>
              </a:rPr>
            </a:br>
            <a:r>
              <a:rPr lang="en-US" sz="4000" dirty="0" smtClean="0">
                <a:latin typeface="Trebuchet MS" pitchFamily="34" charset="0"/>
              </a:rPr>
              <a:t> Coming &amp; Going</a:t>
            </a:r>
            <a:endParaRPr lang="en-US" sz="4000" dirty="0"/>
          </a:p>
        </p:txBody>
      </p:sp>
      <p:pic>
        <p:nvPicPr>
          <p:cNvPr id="218114" name="Picture 2" descr="C:\Users\Friedows\Pictures\ABMC\MAL-ComingGoing.jpg"/>
          <p:cNvPicPr>
            <a:picLocks noChangeAspect="1" noChangeArrowheads="1"/>
          </p:cNvPicPr>
          <p:nvPr/>
        </p:nvPicPr>
        <p:blipFill>
          <a:blip r:embed="rId3" cstate="print"/>
          <a:srcRect/>
          <a:stretch>
            <a:fillRect/>
          </a:stretch>
        </p:blipFill>
        <p:spPr bwMode="auto">
          <a:xfrm>
            <a:off x="609600" y="1524000"/>
            <a:ext cx="7230762" cy="5016341"/>
          </a:xfrm>
          <a:prstGeom prst="rect">
            <a:avLst/>
          </a:prstGeom>
          <a:noFill/>
        </p:spPr>
      </p:pic>
      <p:pic>
        <p:nvPicPr>
          <p:cNvPr id="218115" name="Picture 3" descr="C:\Users\Friedows\Pictures\ABMC\tete-beche3wks.jpg"/>
          <p:cNvPicPr>
            <a:picLocks noChangeAspect="1" noChangeArrowheads="1"/>
          </p:cNvPicPr>
          <p:nvPr/>
        </p:nvPicPr>
        <p:blipFill>
          <a:blip r:embed="rId4" cstate="print"/>
          <a:srcRect/>
          <a:stretch>
            <a:fillRect/>
          </a:stretch>
        </p:blipFill>
        <p:spPr bwMode="auto">
          <a:xfrm>
            <a:off x="6629400" y="228600"/>
            <a:ext cx="2057400" cy="1371600"/>
          </a:xfrm>
          <a:prstGeom prst="rect">
            <a:avLst/>
          </a:prstGeom>
          <a:noFill/>
        </p:spPr>
      </p:pic>
    </p:spTree>
  </p:cSld>
  <p:clrMapOvr>
    <a:masterClrMapping/>
  </p:clrMapOvr>
  <p:transition spd="med">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228600"/>
            <a:ext cx="8229600" cy="914400"/>
          </a:xfrm>
        </p:spPr>
        <p:txBody>
          <a:bodyPr/>
          <a:lstStyle/>
          <a:p>
            <a:pPr algn="l" eaLnBrk="1" hangingPunct="1"/>
            <a:r>
              <a:rPr lang="en-US" b="1" dirty="0" smtClean="0">
                <a:latin typeface="Trebuchet MS" pitchFamily="34" charset="0"/>
              </a:rPr>
              <a:t>Arriving in America</a:t>
            </a:r>
          </a:p>
        </p:txBody>
      </p:sp>
      <p:sp>
        <p:nvSpPr>
          <p:cNvPr id="20483" name="Content Placeholder 2"/>
          <p:cNvSpPr>
            <a:spLocks noGrp="1"/>
          </p:cNvSpPr>
          <p:nvPr>
            <p:ph idx="1"/>
          </p:nvPr>
        </p:nvSpPr>
        <p:spPr>
          <a:xfrm>
            <a:off x="4953000" y="1570038"/>
            <a:ext cx="3657600" cy="4602162"/>
          </a:xfrm>
        </p:spPr>
        <p:txBody>
          <a:bodyPr/>
          <a:lstStyle/>
          <a:p>
            <a:pPr eaLnBrk="1" hangingPunct="1">
              <a:spcBef>
                <a:spcPct val="50000"/>
              </a:spcBef>
            </a:pPr>
            <a:r>
              <a:rPr lang="en-US" sz="2400" dirty="0" smtClean="0"/>
              <a:t>The first Belgian Sheepdogs arrived in the United States in 1908</a:t>
            </a:r>
          </a:p>
          <a:p>
            <a:pPr eaLnBrk="1" hangingPunct="1">
              <a:spcBef>
                <a:spcPct val="50000"/>
              </a:spcBef>
            </a:pPr>
            <a:r>
              <a:rPr lang="en-US" sz="2400" dirty="0" smtClean="0"/>
              <a:t>They were shown along with other shepherd breeds as Continental Shepherds</a:t>
            </a:r>
          </a:p>
          <a:p>
            <a:pPr eaLnBrk="1" hangingPunct="1">
              <a:spcBef>
                <a:spcPct val="50000"/>
              </a:spcBef>
            </a:pPr>
            <a:r>
              <a:rPr lang="en-US" sz="2400" dirty="0" smtClean="0"/>
              <a:t>Both World Wars almost wiped out the Belgians</a:t>
            </a:r>
          </a:p>
          <a:p>
            <a:pPr eaLnBrk="1" hangingPunct="1"/>
            <a:endParaRPr lang="en-US" dirty="0" smtClean="0"/>
          </a:p>
        </p:txBody>
      </p:sp>
      <p:pic>
        <p:nvPicPr>
          <p:cNvPr id="20484" name="Picture 1036" descr="GroenenCarw"/>
          <p:cNvPicPr>
            <a:picLocks noChangeAspect="1" noChangeArrowheads="1"/>
          </p:cNvPicPr>
          <p:nvPr/>
        </p:nvPicPr>
        <p:blipFill>
          <a:blip r:embed="rId3" cstate="print"/>
          <a:srcRect/>
          <a:stretch>
            <a:fillRect/>
          </a:stretch>
        </p:blipFill>
        <p:spPr bwMode="auto">
          <a:xfrm>
            <a:off x="381000" y="1981200"/>
            <a:ext cx="4349750" cy="30480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81000" y="533400"/>
            <a:ext cx="8229600" cy="606425"/>
          </a:xfrm>
        </p:spPr>
        <p:txBody>
          <a:bodyPr/>
          <a:lstStyle/>
          <a:p>
            <a:pPr algn="l" eaLnBrk="1" hangingPunct="1"/>
            <a:r>
              <a:rPr lang="en-US" sz="3600" dirty="0" smtClean="0">
                <a:latin typeface="Trebuchet MS" pitchFamily="34" charset="0"/>
              </a:rPr>
              <a:t>Faulty movement</a:t>
            </a:r>
          </a:p>
        </p:txBody>
      </p:sp>
      <p:pic>
        <p:nvPicPr>
          <p:cNvPr id="90115" name="Picture 3" descr="230"/>
          <p:cNvPicPr>
            <a:picLocks noChangeAspect="1" noChangeArrowheads="1"/>
          </p:cNvPicPr>
          <p:nvPr/>
        </p:nvPicPr>
        <p:blipFill>
          <a:blip r:embed="rId3" cstate="print">
            <a:lum bright="-6000" contrast="-24000"/>
          </a:blip>
          <a:srcRect/>
          <a:stretch>
            <a:fillRect/>
          </a:stretch>
        </p:blipFill>
        <p:spPr bwMode="auto">
          <a:xfrm>
            <a:off x="1447800" y="1371600"/>
            <a:ext cx="6248400" cy="4792962"/>
          </a:xfrm>
          <a:prstGeom prst="rect">
            <a:avLst/>
          </a:prstGeom>
          <a:noFill/>
          <a:ln w="25400">
            <a:solidFill>
              <a:schemeClr val="tx1"/>
            </a:solidFill>
            <a:miter lim="800000"/>
            <a:headEnd/>
            <a:tailEnd/>
          </a:ln>
        </p:spPr>
      </p:pic>
    </p:spTree>
  </p:cSld>
  <p:clrMapOvr>
    <a:masterClrMapping/>
  </p:clrMapOvr>
  <p:transition spd="med">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81000" y="381000"/>
            <a:ext cx="8763000" cy="1066800"/>
          </a:xfrm>
        </p:spPr>
        <p:txBody>
          <a:bodyPr/>
          <a:lstStyle/>
          <a:p>
            <a:pPr algn="l" eaLnBrk="1" hangingPunct="1"/>
            <a:r>
              <a:rPr lang="en-US" sz="4000" b="1" dirty="0" smtClean="0">
                <a:latin typeface="Trebuchet MS" pitchFamily="34" charset="0"/>
              </a:rPr>
              <a:t>Malinois Type….What Defines it ?</a:t>
            </a:r>
            <a:endParaRPr lang="en-US" sz="4000" dirty="0" smtClean="0">
              <a:latin typeface="Trebuchet MS" pitchFamily="34" charset="0"/>
            </a:endParaRPr>
          </a:p>
        </p:txBody>
      </p:sp>
      <p:sp>
        <p:nvSpPr>
          <p:cNvPr id="148483" name="Rectangle 3"/>
          <p:cNvSpPr>
            <a:spLocks noGrp="1" noChangeArrowheads="1"/>
          </p:cNvSpPr>
          <p:nvPr>
            <p:ph type="body" idx="1"/>
          </p:nvPr>
        </p:nvSpPr>
        <p:spPr>
          <a:xfrm>
            <a:off x="381000" y="1524000"/>
            <a:ext cx="8229600" cy="2057400"/>
          </a:xfrm>
        </p:spPr>
        <p:txBody>
          <a:bodyPr/>
          <a:lstStyle/>
          <a:p>
            <a:pPr algn="ctr" eaLnBrk="1" hangingPunct="1">
              <a:lnSpc>
                <a:spcPct val="80000"/>
              </a:lnSpc>
              <a:buNone/>
            </a:pPr>
            <a:r>
              <a:rPr lang="en-US" dirty="0" smtClean="0">
                <a:latin typeface="Trebuchet MS" panose="020B0603020202020204" pitchFamily="34" charset="0"/>
              </a:rPr>
              <a:t>Temperament – </a:t>
            </a:r>
            <a:r>
              <a:rPr lang="en-US" i="1" dirty="0" smtClean="0">
                <a:solidFill>
                  <a:srgbClr val="663300"/>
                </a:solidFill>
              </a:rPr>
              <a:t>“Correct temperament is essential to the working character of the Belgian Malinois. He is alert, intelligent, inquisitive, and confident, showing neither fear nor aggression.”</a:t>
            </a:r>
            <a:endParaRPr lang="en-US" dirty="0" smtClean="0"/>
          </a:p>
        </p:txBody>
      </p:sp>
      <p:pic>
        <p:nvPicPr>
          <p:cNvPr id="5123" name="Picture 3" descr="C:\Users\lfrie\OneDrive\Pictures\ABMC\DSC_1424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657600"/>
            <a:ext cx="7731125" cy="24842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211763"/>
          </a:xfrm>
        </p:spPr>
        <p:txBody>
          <a:bodyPr/>
          <a:lstStyle/>
          <a:p>
            <a:pPr marL="0" indent="0" algn="ctr">
              <a:buNone/>
            </a:pPr>
            <a:r>
              <a:rPr lang="en-US" i="1" dirty="0" smtClean="0">
                <a:solidFill>
                  <a:srgbClr val="663300"/>
                </a:solidFill>
                <a:latin typeface="+mj-lt"/>
              </a:rPr>
              <a:t>“He </a:t>
            </a:r>
            <a:r>
              <a:rPr lang="en-US" i="1" dirty="0">
                <a:solidFill>
                  <a:srgbClr val="663300"/>
                </a:solidFill>
                <a:latin typeface="+mj-lt"/>
              </a:rPr>
              <a:t>is energetic, ready for action, yet highly responsive to his owner’s direction. His lively character should be evident in his proud carriage and the sparkling attentive eyes.”</a:t>
            </a:r>
            <a:r>
              <a:rPr lang="en-US" dirty="0"/>
              <a:t/>
            </a:r>
            <a:br>
              <a:rPr lang="en-US" dirty="0"/>
            </a:br>
            <a:endParaRPr lang="en-US" dirty="0"/>
          </a:p>
        </p:txBody>
      </p:sp>
      <p:pic>
        <p:nvPicPr>
          <p:cNvPr id="4098" name="Picture 2" descr="C:\Users\lfrie\OneDrive\Pictures\ABMC\2015 National\DSC_0758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715" y="2862773"/>
            <a:ext cx="3240314" cy="326724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lfrie\OneDrive\Pictures\ABMC\2015 National\DSC_076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819400"/>
            <a:ext cx="4152193" cy="331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39911"/>
      </p:ext>
    </p:extLst>
  </p:cSld>
  <p:clrMapOvr>
    <a:masterClrMapping/>
  </p:clrMapOvr>
  <p:transition spd="med">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lstStyle/>
          <a:p>
            <a:pPr marL="0" indent="0" algn="ctr">
              <a:buNone/>
            </a:pPr>
            <a:r>
              <a:rPr lang="en-US" i="1" dirty="0" smtClean="0">
                <a:solidFill>
                  <a:srgbClr val="663300"/>
                </a:solidFill>
              </a:rPr>
              <a:t>“The </a:t>
            </a:r>
            <a:r>
              <a:rPr lang="en-US" i="1" dirty="0">
                <a:solidFill>
                  <a:srgbClr val="663300"/>
                </a:solidFill>
              </a:rPr>
              <a:t>Belgian </a:t>
            </a:r>
            <a:r>
              <a:rPr lang="en-US" i="1" dirty="0" err="1">
                <a:solidFill>
                  <a:srgbClr val="663300"/>
                </a:solidFill>
              </a:rPr>
              <a:t>Malinois</a:t>
            </a:r>
            <a:r>
              <a:rPr lang="en-US" i="1" dirty="0">
                <a:solidFill>
                  <a:srgbClr val="663300"/>
                </a:solidFill>
              </a:rPr>
              <a:t> is an exceptional watchdog. Vigilant, yet responsive, he balances all the qualities  needed in a stock dog, protector, and sensible working partner.”</a:t>
            </a:r>
            <a:endParaRPr lang="en-US" dirty="0"/>
          </a:p>
          <a:p>
            <a:pPr marL="0" indent="0">
              <a:buNone/>
            </a:pPr>
            <a:endParaRPr lang="en-US" dirty="0"/>
          </a:p>
        </p:txBody>
      </p:sp>
      <p:pic>
        <p:nvPicPr>
          <p:cNvPr id="4" name="Picture 4" descr="C:\Users\Friedows\Pictures\ABMC\MAL-MaleHerd.jpg"/>
          <p:cNvPicPr>
            <a:picLocks noChangeAspect="1" noChangeArrowheads="1"/>
          </p:cNvPicPr>
          <p:nvPr/>
        </p:nvPicPr>
        <p:blipFill>
          <a:blip r:embed="rId2" cstate="print"/>
          <a:srcRect/>
          <a:stretch>
            <a:fillRect/>
          </a:stretch>
        </p:blipFill>
        <p:spPr bwMode="auto">
          <a:xfrm>
            <a:off x="838200" y="3124200"/>
            <a:ext cx="7249142" cy="3026196"/>
          </a:xfrm>
          <a:prstGeom prst="rect">
            <a:avLst/>
          </a:prstGeom>
          <a:noFill/>
        </p:spPr>
      </p:pic>
    </p:spTree>
    <p:extLst>
      <p:ext uri="{BB962C8B-B14F-4D97-AF65-F5344CB8AC3E}">
        <p14:creationId xmlns:p14="http://schemas.microsoft.com/office/powerpoint/2010/main" val="2677089520"/>
      </p:ext>
    </p:extLst>
  </p:cSld>
  <p:clrMapOvr>
    <a:masterClrMapping/>
  </p:clrMapOvr>
  <p:transition spd="med">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1"/>
            <a:ext cx="8229600" cy="1524000"/>
          </a:xfrm>
        </p:spPr>
        <p:txBody>
          <a:bodyPr/>
          <a:lstStyle/>
          <a:p>
            <a:pPr marL="0" indent="0" algn="ctr">
              <a:buNone/>
            </a:pPr>
            <a:r>
              <a:rPr lang="en-US" i="1" dirty="0" smtClean="0">
                <a:solidFill>
                  <a:srgbClr val="663300"/>
                </a:solidFill>
              </a:rPr>
              <a:t>“He is firmly loyal to those he loves but may be indifferent with strangers.”</a:t>
            </a:r>
            <a:endParaRPr lang="en-US" i="1" dirty="0">
              <a:solidFill>
                <a:srgbClr val="663300"/>
              </a:solidFill>
            </a:endParaRPr>
          </a:p>
        </p:txBody>
      </p:sp>
      <p:pic>
        <p:nvPicPr>
          <p:cNvPr id="6147" name="Picture 3" descr="C:\Users\lfrie\OneDrive\Pictures\ABMC\DSC_0111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057400"/>
            <a:ext cx="6330950" cy="403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57298"/>
      </p:ext>
    </p:extLst>
  </p:cSld>
  <p:clrMapOvr>
    <a:masterClrMapping/>
  </p:clrMapOvr>
  <p:transition spd="med">
    <p:zo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792162"/>
          </a:xfrm>
        </p:spPr>
        <p:txBody>
          <a:bodyPr/>
          <a:lstStyle/>
          <a:p>
            <a:pPr algn="l"/>
            <a:r>
              <a:rPr lang="en-US" sz="3600" dirty="0" smtClean="0">
                <a:latin typeface="Trebuchet MS" pitchFamily="34" charset="0"/>
              </a:rPr>
              <a:t>Temperament – </a:t>
            </a:r>
            <a:r>
              <a:rPr lang="en-US" sz="2800" dirty="0" smtClean="0">
                <a:latin typeface="Trebuchet MS" pitchFamily="34" charset="0"/>
              </a:rPr>
              <a:t>working ability starts young </a:t>
            </a:r>
            <a:endParaRPr lang="en-US" sz="2800" dirty="0">
              <a:latin typeface="Trebuchet MS" pitchFamily="34" charset="0"/>
            </a:endParaRPr>
          </a:p>
        </p:txBody>
      </p:sp>
      <p:pic>
        <p:nvPicPr>
          <p:cNvPr id="220162" name="Picture 2" descr="C:\Users\Friedows\Pictures\ABMC\MAL-PuppyAgility.jpg"/>
          <p:cNvPicPr>
            <a:picLocks noChangeAspect="1" noChangeArrowheads="1"/>
          </p:cNvPicPr>
          <p:nvPr/>
        </p:nvPicPr>
        <p:blipFill>
          <a:blip r:embed="rId3" cstate="print"/>
          <a:srcRect/>
          <a:stretch>
            <a:fillRect/>
          </a:stretch>
        </p:blipFill>
        <p:spPr bwMode="auto">
          <a:xfrm>
            <a:off x="4728025" y="3671714"/>
            <a:ext cx="4189609" cy="2608031"/>
          </a:xfrm>
          <a:prstGeom prst="rect">
            <a:avLst/>
          </a:prstGeom>
          <a:noFill/>
        </p:spPr>
      </p:pic>
      <p:pic>
        <p:nvPicPr>
          <p:cNvPr id="220163" name="Picture 3" descr="C:\Users\Friedows\Pictures\ABMC\MAL-PuppyHerd.jpg"/>
          <p:cNvPicPr>
            <a:picLocks noChangeAspect="1" noChangeArrowheads="1"/>
          </p:cNvPicPr>
          <p:nvPr/>
        </p:nvPicPr>
        <p:blipFill>
          <a:blip r:embed="rId4" cstate="print"/>
          <a:srcRect/>
          <a:stretch>
            <a:fillRect/>
          </a:stretch>
        </p:blipFill>
        <p:spPr bwMode="auto">
          <a:xfrm>
            <a:off x="2514600" y="1045712"/>
            <a:ext cx="6060830" cy="2462212"/>
          </a:xfrm>
          <a:prstGeom prst="rect">
            <a:avLst/>
          </a:prstGeom>
          <a:noFill/>
        </p:spPr>
      </p:pic>
      <p:pic>
        <p:nvPicPr>
          <p:cNvPr id="27650" name="Picture 2" descr="C:\Users\Friedow\Pictures\Anduin dogs\Ronan x Taffy\tunnelFu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200399"/>
            <a:ext cx="4311084" cy="30793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458200" cy="792162"/>
          </a:xfrm>
        </p:spPr>
        <p:txBody>
          <a:bodyPr/>
          <a:lstStyle/>
          <a:p>
            <a:pPr algn="l"/>
            <a:r>
              <a:rPr lang="en-US" sz="3200" dirty="0" smtClean="0">
                <a:latin typeface="Trebuchet MS" pitchFamily="34" charset="0"/>
              </a:rPr>
              <a:t>Temperament</a:t>
            </a:r>
            <a:r>
              <a:rPr lang="en-US" sz="2400" dirty="0" smtClean="0">
                <a:latin typeface="Trebuchet MS" pitchFamily="34" charset="0"/>
              </a:rPr>
              <a:t>-</a:t>
            </a:r>
            <a:r>
              <a:rPr lang="en-US" sz="2800" dirty="0" smtClean="0">
                <a:latin typeface="Trebuchet MS" pitchFamily="34" charset="0"/>
              </a:rPr>
              <a:t> </a:t>
            </a:r>
            <a:r>
              <a:rPr lang="en-US" sz="2400" dirty="0" smtClean="0">
                <a:latin typeface="Trebuchet MS" pitchFamily="34" charset="0"/>
              </a:rPr>
              <a:t>they love their families</a:t>
            </a:r>
            <a:endParaRPr lang="en-US" sz="2800" dirty="0"/>
          </a:p>
        </p:txBody>
      </p:sp>
      <p:pic>
        <p:nvPicPr>
          <p:cNvPr id="45058" name="Picture 2" descr="C:\Users\Friedow\Pictures\ABMC\Belgian-Malinois-younghandler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779" y="990600"/>
            <a:ext cx="3153228" cy="1757995"/>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C:\Users\Friedow\Pictures\ABMC\DSC_01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9729" y="3077504"/>
            <a:ext cx="2426928" cy="3570288"/>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C:\Users\Friedow\Pictures\ABMC\DSC_05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627185"/>
            <a:ext cx="3086595" cy="205203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C:\Users\Friedow\Pictures\ABMC\IMG_07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358" y="990600"/>
            <a:ext cx="2612642" cy="349567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lfrie\OneDrive\Pictures\NE 2021\DSC_0485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1933687"/>
            <a:ext cx="3086803" cy="4366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4572000" cy="715962"/>
          </a:xfrm>
        </p:spPr>
        <p:txBody>
          <a:bodyPr/>
          <a:lstStyle/>
          <a:p>
            <a:r>
              <a:rPr lang="en-US" sz="1800" dirty="0" smtClean="0">
                <a:latin typeface="Trebuchet MS" pitchFamily="34" charset="0"/>
              </a:rPr>
              <a:t/>
            </a:r>
            <a:br>
              <a:rPr lang="en-US" sz="1800" dirty="0" smtClean="0">
                <a:latin typeface="Trebuchet MS" pitchFamily="34" charset="0"/>
              </a:rPr>
            </a:br>
            <a:r>
              <a:rPr lang="en-US" sz="1800" dirty="0" smtClean="0">
                <a:latin typeface="Trebuchet MS" pitchFamily="34" charset="0"/>
              </a:rPr>
              <a:t> </a:t>
            </a:r>
            <a:r>
              <a:rPr lang="en-US" sz="2400" dirty="0">
                <a:latin typeface="Trebuchet MS" pitchFamily="34" charset="0"/>
              </a:rPr>
              <a:t>T</a:t>
            </a:r>
            <a:r>
              <a:rPr lang="en-US" sz="2400" dirty="0" smtClean="0">
                <a:latin typeface="Trebuchet MS" pitchFamily="34" charset="0"/>
              </a:rPr>
              <a:t>hey </a:t>
            </a:r>
            <a:r>
              <a:rPr lang="en-US" sz="2400" dirty="0">
                <a:latin typeface="Trebuchet MS" pitchFamily="34" charset="0"/>
              </a:rPr>
              <a:t>excel in </a:t>
            </a:r>
            <a:r>
              <a:rPr lang="en-US" sz="2400" dirty="0" smtClean="0">
                <a:latin typeface="Trebuchet MS" pitchFamily="34" charset="0"/>
              </a:rPr>
              <a:t>obedience</a:t>
            </a:r>
            <a:r>
              <a:rPr lang="en-US" sz="2400" dirty="0"/>
              <a:t/>
            </a:r>
            <a:br>
              <a:rPr lang="en-US" sz="2400" dirty="0"/>
            </a:br>
            <a:endParaRPr lang="en-US" sz="2400" dirty="0"/>
          </a:p>
        </p:txBody>
      </p:sp>
      <p:pic>
        <p:nvPicPr>
          <p:cNvPr id="39938" name="Picture 2" descr="C:\Users\Friedow\Pictures\ABMC\ShowsgtMal\Showsight extra\Belgian-Malinois-heeli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0513"/>
            <a:ext cx="2362200" cy="3412067"/>
          </a:xfrm>
          <a:prstGeom prst="rect">
            <a:avLst/>
          </a:prstGeom>
          <a:noFill/>
          <a:extLst>
            <a:ext uri="{909E8E84-426E-40DD-AFC4-6F175D3DCCD1}">
              <a14:hiddenFill xmlns:a14="http://schemas.microsoft.com/office/drawing/2010/main">
                <a:solidFill>
                  <a:srgbClr val="FFFFFF"/>
                </a:solidFill>
              </a14:hiddenFill>
            </a:ext>
          </a:extLst>
        </p:spPr>
      </p:pic>
      <p:pic>
        <p:nvPicPr>
          <p:cNvPr id="222211" name="Picture 3" descr="C:\Users\Friedows\Pictures\ABMC\MAL-MaleObed.jpg"/>
          <p:cNvPicPr>
            <a:picLocks noChangeAspect="1" noChangeArrowheads="1"/>
          </p:cNvPicPr>
          <p:nvPr/>
        </p:nvPicPr>
        <p:blipFill>
          <a:blip r:embed="rId4" cstate="print"/>
          <a:srcRect/>
          <a:stretch>
            <a:fillRect/>
          </a:stretch>
        </p:blipFill>
        <p:spPr bwMode="auto">
          <a:xfrm>
            <a:off x="6477000" y="3519482"/>
            <a:ext cx="2345176" cy="2927350"/>
          </a:xfrm>
          <a:prstGeom prst="rect">
            <a:avLst/>
          </a:prstGeom>
          <a:noFill/>
        </p:spPr>
      </p:pic>
      <p:pic>
        <p:nvPicPr>
          <p:cNvPr id="39941" name="Picture 5" descr="C:\Users\Friedow\Pictures\ABMC\AKC dogBook\Malinois - Obedie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143000"/>
            <a:ext cx="3957687" cy="2904552"/>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Users\Friedow\Pictures\ABMC\Heeling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3583440"/>
            <a:ext cx="376759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1" y="826532"/>
            <a:ext cx="3704148" cy="523220"/>
          </a:xfrm>
          <a:prstGeom prst="rect">
            <a:avLst/>
          </a:prstGeom>
        </p:spPr>
        <p:txBody>
          <a:bodyPr wrap="square">
            <a:spAutoFit/>
          </a:bodyPr>
          <a:lstStyle/>
          <a:p>
            <a:pPr algn="ctr"/>
            <a:r>
              <a:rPr lang="en-US" sz="2800" dirty="0" smtClean="0">
                <a:latin typeface="Trebuchet MS" pitchFamily="34" charset="0"/>
              </a:rPr>
              <a:t> </a:t>
            </a:r>
            <a:r>
              <a:rPr lang="en-US" sz="2400" dirty="0" smtClean="0">
                <a:latin typeface="Trebuchet MS" pitchFamily="34" charset="0"/>
              </a:rPr>
              <a:t>They </a:t>
            </a:r>
            <a:r>
              <a:rPr lang="en-US" sz="2400" dirty="0">
                <a:latin typeface="Trebuchet MS" pitchFamily="34" charset="0"/>
              </a:rPr>
              <a:t>excel in </a:t>
            </a:r>
            <a:r>
              <a:rPr lang="en-US" sz="2400" dirty="0" smtClean="0">
                <a:latin typeface="Trebuchet MS" pitchFamily="34" charset="0"/>
              </a:rPr>
              <a:t>agility</a:t>
            </a:r>
            <a:endParaRPr lang="en-US" sz="2400" dirty="0"/>
          </a:p>
        </p:txBody>
      </p:sp>
      <p:pic>
        <p:nvPicPr>
          <p:cNvPr id="9" name="Picture 3" descr="C:\Users\Friedow\Pictures\ABMC\ShowsgtMal\Showsight extra\Belgian-Malinois-agilit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6787" y="457200"/>
            <a:ext cx="3457575" cy="2468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Friedow\Pictures\ABMC\AKC dogBook\Belgian Malinois - agility_veter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351314"/>
            <a:ext cx="4008949" cy="3207159"/>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C:\Users\Friedow\Pictures\ABMC\agil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76600"/>
            <a:ext cx="4170510" cy="307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88230"/>
      </p:ext>
    </p:extLst>
  </p:cSld>
  <p:clrMapOvr>
    <a:masterClrMapping/>
  </p:clrMapOvr>
  <p:transition spd="med">
    <p:zo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5638800" cy="461665"/>
          </a:xfrm>
          <a:prstGeom prst="rect">
            <a:avLst/>
          </a:prstGeom>
        </p:spPr>
        <p:txBody>
          <a:bodyPr wrap="square">
            <a:spAutoFit/>
          </a:bodyPr>
          <a:lstStyle/>
          <a:p>
            <a:pPr algn="ctr"/>
            <a:r>
              <a:rPr lang="en-US" sz="2400" dirty="0">
                <a:latin typeface="Trebuchet MS" pitchFamily="34" charset="0"/>
              </a:rPr>
              <a:t>T</a:t>
            </a:r>
            <a:r>
              <a:rPr lang="en-US" sz="2400" dirty="0" smtClean="0">
                <a:latin typeface="Trebuchet MS" pitchFamily="34" charset="0"/>
              </a:rPr>
              <a:t>hey </a:t>
            </a:r>
            <a:r>
              <a:rPr lang="en-US" sz="2400" dirty="0">
                <a:latin typeface="Trebuchet MS" pitchFamily="34" charset="0"/>
              </a:rPr>
              <a:t>excel in </a:t>
            </a:r>
            <a:r>
              <a:rPr lang="en-US" sz="2400" dirty="0" smtClean="0">
                <a:latin typeface="Trebuchet MS" pitchFamily="34" charset="0"/>
              </a:rPr>
              <a:t>tracking</a:t>
            </a:r>
            <a:endParaRPr lang="en-US" sz="2400" dirty="0"/>
          </a:p>
        </p:txBody>
      </p:sp>
      <p:pic>
        <p:nvPicPr>
          <p:cNvPr id="47106" name="Picture 2" descr="C:\Users\Friedow\Pictures\ABMC\2015 National\DSC_07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64" y="3466604"/>
            <a:ext cx="4572000" cy="3060595"/>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descr="C:\Users\Friedow\Pictures\ABMC\track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9768"/>
            <a:ext cx="7315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C:\Users\Friedow\Pictures\ABMC\trackin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89317"/>
            <a:ext cx="4064000" cy="27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734618"/>
      </p:ext>
    </p:extLst>
  </p:cSld>
  <p:clrMapOvr>
    <a:masterClrMapping/>
  </p:clrMapOvr>
  <p:transition spd="med">
    <p:zo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11181</TotalTime>
  <Words>6177</Words>
  <Application>Microsoft Office PowerPoint</Application>
  <PresentationFormat>On-screen Show (4:3)</PresentationFormat>
  <Paragraphs>434</Paragraphs>
  <Slides>128</Slides>
  <Notes>98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128</vt:i4>
      </vt:variant>
    </vt:vector>
  </HeadingPairs>
  <TitlesOfParts>
    <vt:vector size="130" baseType="lpstr">
      <vt:lpstr>Default Design</vt:lpstr>
      <vt:lpstr>Acrobat Document</vt:lpstr>
      <vt:lpstr>The Belgian Malinois</vt:lpstr>
      <vt:lpstr>History</vt:lpstr>
      <vt:lpstr>History</vt:lpstr>
      <vt:lpstr>PowerPoint Presentation</vt:lpstr>
      <vt:lpstr>PowerPoint Presentation</vt:lpstr>
      <vt:lpstr>PowerPoint Presentation</vt:lpstr>
      <vt:lpstr>PowerPoint Presentation</vt:lpstr>
      <vt:lpstr>PowerPoint Presentation</vt:lpstr>
      <vt:lpstr>Arriving in America</vt:lpstr>
      <vt:lpstr>History</vt:lpstr>
      <vt:lpstr>History</vt:lpstr>
      <vt:lpstr>Development of the Breed</vt:lpstr>
      <vt:lpstr>Development &amp; Distinction </vt:lpstr>
      <vt:lpstr>The Elegant Belgians</vt:lpstr>
      <vt:lpstr>Belgian Sheepdog - Groenendael         “Groan-en-dahl”</vt:lpstr>
      <vt:lpstr>Belgian Tervuren       “Ter-Vuer-en”</vt:lpstr>
      <vt:lpstr>Belgian Laekenois       “Lack-en-wah”</vt:lpstr>
      <vt:lpstr>Belgian Malinois     “Mal-in-Wah”</vt:lpstr>
      <vt:lpstr>Malinois Type  What Defines it ?</vt:lpstr>
      <vt:lpstr>PowerPoint Presentation</vt:lpstr>
      <vt:lpstr>Malinois Type….What Defines it ?</vt:lpstr>
      <vt:lpstr>PowerPoint Presentation</vt:lpstr>
      <vt:lpstr>PowerPoint Presentation</vt:lpstr>
      <vt:lpstr>PowerPoint Presentation</vt:lpstr>
      <vt:lpstr>Silhouette</vt:lpstr>
      <vt:lpstr>Topline</vt:lpstr>
      <vt:lpstr>Underline</vt:lpstr>
      <vt:lpstr>Tails</vt:lpstr>
      <vt:lpstr>Malinois Type….What Defines it ?</vt:lpstr>
      <vt:lpstr>Size, Proportion &amp; Substance</vt:lpstr>
      <vt:lpstr>Angulation</vt:lpstr>
      <vt:lpstr>Angulation</vt:lpstr>
      <vt:lpstr>Forequarters</vt:lpstr>
      <vt:lpstr>Forequarters</vt:lpstr>
      <vt:lpstr>PowerPoint Presentation</vt:lpstr>
      <vt:lpstr>PowerPoint Presentation</vt:lpstr>
      <vt:lpstr>Hindquarters</vt:lpstr>
      <vt:lpstr>Hindquarters</vt:lpstr>
      <vt:lpstr>PowerPoint Presentation</vt:lpstr>
      <vt:lpstr>PowerPoint Presentation</vt:lpstr>
      <vt:lpstr>Feet  </vt:lpstr>
      <vt:lpstr>Young Malinois</vt:lpstr>
      <vt:lpstr>Adolescents</vt:lpstr>
      <vt:lpstr>PowerPoint Presentation</vt:lpstr>
      <vt:lpstr>PowerPoint Presentation</vt:lpstr>
      <vt:lpstr> Head</vt:lpstr>
      <vt:lpstr>Chiseling Zygomatic arch is kept tight to the head and does not bow out. Cheeks are flat and clean. </vt:lpstr>
      <vt:lpstr>Eyes “The eyes radiate attentiveness and readiness for action. The eyes are of medium size, neither protruding nor sunken, slightly almond shaped, and obliquely set. They are brown, preferably dark brown with black rimmed upper and lower eyelids. Light eyes are a fault.”</vt:lpstr>
      <vt:lpstr>PowerPoint Presentation</vt:lpstr>
      <vt:lpstr>Eye Faults</vt:lpstr>
      <vt:lpstr>Ears</vt:lpstr>
      <vt:lpstr>Good Ears</vt:lpstr>
      <vt:lpstr>Ear Faults</vt:lpstr>
      <vt:lpstr>Skull &amp; Muzzle</vt:lpstr>
      <vt:lpstr>Skull &amp; Muzzle </vt:lpstr>
      <vt:lpstr>Head Planes</vt:lpstr>
      <vt:lpstr>Parallel Planes </vt:lpstr>
      <vt:lpstr>Moderate Stop</vt:lpstr>
      <vt:lpstr>Too Much Stop</vt:lpstr>
      <vt:lpstr>PowerPoint Presentation</vt:lpstr>
      <vt:lpstr>     “The mouth is well split, which means that when the mouth is open the commissures of the lips are pulled right back, the jaws being well apart.   The lips are thin, tight and strongly pigmented black”</vt:lpstr>
      <vt:lpstr>Coarseness / Lack of Elegance </vt:lpstr>
      <vt:lpstr>Dentition</vt:lpstr>
      <vt:lpstr>PowerPoint Presentation</vt:lpstr>
      <vt:lpstr>PowerPoint Presentation</vt:lpstr>
      <vt:lpstr>Malinois Type...What Defines it ?</vt:lpstr>
      <vt:lpstr>Head &amp; Expression Dog &amp; Bitch</vt:lpstr>
      <vt:lpstr>Feminine Females</vt:lpstr>
      <vt:lpstr>Masculine Males</vt:lpstr>
      <vt:lpstr>PowerPoint Presentation</vt:lpstr>
      <vt:lpstr>Vibrant Veterans</vt:lpstr>
      <vt:lpstr>Malinois Type….What Defines it ?</vt:lpstr>
      <vt:lpstr>PowerPoint Presentation</vt:lpstr>
      <vt:lpstr>PowerPoint Presentation</vt:lpstr>
      <vt:lpstr>“The Belgian Malinois is a natural breed and there is no need for excessive grooming.”</vt:lpstr>
      <vt:lpstr>Color</vt:lpstr>
      <vt:lpstr>Range of Color</vt:lpstr>
      <vt:lpstr>PowerPoint Presentation</vt:lpstr>
      <vt:lpstr>White Patches</vt:lpstr>
      <vt:lpstr>Masking</vt:lpstr>
      <vt:lpstr>Range of Masking</vt:lpstr>
      <vt:lpstr>Frosting</vt:lpstr>
      <vt:lpstr>Malinois Type….What Defines it ?</vt:lpstr>
      <vt:lpstr>PowerPoint Presentation</vt:lpstr>
      <vt:lpstr>Movement</vt:lpstr>
      <vt:lpstr>Movement</vt:lpstr>
      <vt:lpstr>Movement</vt:lpstr>
      <vt:lpstr>Movement</vt:lpstr>
      <vt:lpstr>Movement  Coming &amp; Going</vt:lpstr>
      <vt:lpstr>Faulty movement</vt:lpstr>
      <vt:lpstr>Malinois Type….What Defines it ?</vt:lpstr>
      <vt:lpstr>PowerPoint Presentation</vt:lpstr>
      <vt:lpstr>PowerPoint Presentation</vt:lpstr>
      <vt:lpstr>PowerPoint Presentation</vt:lpstr>
      <vt:lpstr>Temperament – working ability starts young </vt:lpstr>
      <vt:lpstr>Temperament- they love their families</vt:lpstr>
      <vt:lpstr>  They excel in obedience </vt:lpstr>
      <vt:lpstr>PowerPoint Presentation</vt:lpstr>
      <vt:lpstr>PowerPoint Presentation</vt:lpstr>
      <vt:lpstr>PowerPoint Presentation</vt:lpstr>
      <vt:lpstr>PowerPoint Presentation</vt:lpstr>
      <vt:lpstr>Temperament - they love to PLAY</vt:lpstr>
      <vt:lpstr>PowerPoint Presentation</vt:lpstr>
      <vt:lpstr>…..and WORK hard – there is a proud history  of service and trainability.</vt:lpstr>
      <vt:lpstr>That work ethic is very evident and active in today’s world. A U.S. soldier with the 10th Special Forces Group and his dog leap off the ramp of a CH-47 Chinook helicopter during water training over the Gulf of Mexico as part of exercise Emerald Warrior </vt:lpstr>
      <vt:lpstr>The nose knows: A canine's olfactory powers are well known -- dogs are now even being used to sniff out rare types of cancer -- and that natural ability hasn't gone unnoticed by the U.S. military. More remarkable still are vapor-wake dogs. </vt:lpstr>
      <vt:lpstr>   Fierce protectors: Military dogs and their handlers often form deep bonds -- it's an essential part of the canine-handler relationship that is specifically built into their training regimen. The personal attachments are often so intense that it can take weeks of training before a dog can begin working with a new handler.  </vt:lpstr>
      <vt:lpstr> 100 years later, this quote still rings true, “His sagacity, activity, and enduring strength and dauntless courage fit him as a protector for his Belgian master”.</vt:lpstr>
      <vt:lpstr>Temperament and the ATTITUDE that says   “I’m ready for Anything!”</vt:lpstr>
      <vt:lpstr>Judging</vt:lpstr>
      <vt:lpstr>PowerPoint Presentation</vt:lpstr>
      <vt:lpstr>Disqualifications</vt:lpstr>
      <vt:lpstr>PowerPoint Presentation</vt:lpstr>
      <vt:lpstr>Summary</vt:lpstr>
      <vt:lpstr>You be the judge….. </vt:lpstr>
      <vt:lpstr>You be the judge…..</vt:lpstr>
      <vt:lpstr>You be the judge….. </vt:lpstr>
      <vt:lpstr>You be the judge….. </vt:lpstr>
      <vt:lpstr>You be the judge…..</vt:lpstr>
      <vt:lpstr>You be the judge…..</vt:lpstr>
      <vt:lpstr>PowerPoint Presentation</vt:lpstr>
      <vt:lpstr>You be the judge…..</vt:lpstr>
      <vt:lpstr>You be the judge…..</vt:lpstr>
      <vt:lpstr>PowerPoint Presentation</vt:lpstr>
      <vt:lpstr>You be the judge…..</vt:lpstr>
      <vt:lpstr>PowerPoint Presentation</vt:lpstr>
      <vt:lpstr>You be the judge…..</vt:lpstr>
      <vt:lpstr>PowerPoint Presentation</vt:lpstr>
    </vt:vector>
  </TitlesOfParts>
  <Company>ccr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Belgian Malinois</dc:title>
  <dc:creator>LAF</dc:creator>
  <cp:lastModifiedBy>Linda Friedow</cp:lastModifiedBy>
  <cp:revision>391</cp:revision>
  <dcterms:created xsi:type="dcterms:W3CDTF">2008-02-19T14:23:22Z</dcterms:created>
  <dcterms:modified xsi:type="dcterms:W3CDTF">2022-11-20T23:03:28Z</dcterms:modified>
</cp:coreProperties>
</file>